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Override PartName="/customXml/itemProps2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26" r:id="rId3"/>
    <p:sldId id="257" r:id="rId5"/>
    <p:sldId id="304" r:id="rId6"/>
    <p:sldId id="292" r:id="rId7"/>
    <p:sldId id="476" r:id="rId8"/>
    <p:sldId id="475" r:id="rId9"/>
    <p:sldId id="367" r:id="rId10"/>
    <p:sldId id="466" r:id="rId11"/>
    <p:sldId id="402" r:id="rId12"/>
    <p:sldId id="468" r:id="rId13"/>
    <p:sldId id="467" r:id="rId14"/>
    <p:sldId id="469" r:id="rId15"/>
    <p:sldId id="436" r:id="rId16"/>
    <p:sldId id="470" r:id="rId17"/>
    <p:sldId id="488" r:id="rId18"/>
    <p:sldId id="300" r:id="rId19"/>
  </p:sldIdLst>
  <p:sldSz cx="12195175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84E2"/>
    <a:srgbClr val="3CCCC7"/>
    <a:srgbClr val="1C76CE"/>
    <a:srgbClr val="FA783A"/>
    <a:srgbClr val="00AF92"/>
    <a:srgbClr val="FF6D67"/>
    <a:srgbClr val="FF3D33"/>
    <a:srgbClr val="000000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44" y="72"/>
      </p:cViewPr>
      <p:guideLst>
        <p:guide orient="horz" pos="4308"/>
        <p:guide pos="768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5" Type="http://schemas.openxmlformats.org/officeDocument/2006/relationships/tags" Target="tags/tag3.xml"/><Relationship Id="rId24" Type="http://schemas.openxmlformats.org/officeDocument/2006/relationships/customXml" Target="../customXml/item1.xml"/><Relationship Id="rId23" Type="http://schemas.openxmlformats.org/officeDocument/2006/relationships/customXmlProps" Target="../customXml/itemProps2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54A1DB-77B4-46A1-8248-376E3A82654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F4DA30-AA03-4F72-96B9-33D624FA8F4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4DA30-AA03-4F72-96B9-33D624FA8F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4DA30-AA03-4F72-96B9-33D624FA8F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4DA30-AA03-4F72-96B9-33D624FA8F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4DA30-AA03-4F72-96B9-33D624FA8F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4DA30-AA03-4F72-96B9-33D624FA8F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4DA30-AA03-4F72-96B9-33D624FA8F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4DA30-AA03-4F72-96B9-33D624FA8F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4DA30-AA03-4F72-96B9-33D624FA8F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4DA30-AA03-4F72-96B9-33D624FA8F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4DA30-AA03-4F72-96B9-33D624FA8F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4DA30-AA03-4F72-96B9-33D624FA8F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4DA30-AA03-4F72-96B9-33D624FA8F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4DA30-AA03-4F72-96B9-33D624FA8F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4DA30-AA03-4F72-96B9-33D624FA8F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4DA30-AA03-4F72-96B9-33D624FA8F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4DA30-AA03-4F72-96B9-33D624FA8F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638" y="2130426"/>
            <a:ext cx="10365899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9276" y="3886200"/>
            <a:ext cx="853662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F50FB-A872-4548-BE96-D557265687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FABEE-F649-434F-AA04-C5194DFCC8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F50FB-A872-4548-BE96-D557265687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FABEE-F649-434F-AA04-C5194DFCC8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92903" y="274639"/>
            <a:ext cx="3658553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3012" y="274639"/>
            <a:ext cx="10776639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F50FB-A872-4548-BE96-D557265687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FABEE-F649-434F-AA04-C5194DFCC8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F50FB-A872-4548-BE96-D557265687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FABEE-F649-434F-AA04-C5194DFCC8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335" y="4406901"/>
            <a:ext cx="1036589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335" y="2906713"/>
            <a:ext cx="1036589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F50FB-A872-4548-BE96-D557265687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FABEE-F649-434F-AA04-C5194DFCC8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3012" y="1600201"/>
            <a:ext cx="7217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33862" y="1600201"/>
            <a:ext cx="721759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F50FB-A872-4548-BE96-D557265687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FABEE-F649-434F-AA04-C5194DFCC8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535113"/>
            <a:ext cx="53883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759" y="2174875"/>
            <a:ext cx="53883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980" y="1535113"/>
            <a:ext cx="53904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980" y="2174875"/>
            <a:ext cx="53904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F50FB-A872-4548-BE96-D557265687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FABEE-F649-434F-AA04-C5194DFCC8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F50FB-A872-4548-BE96-D557265687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FABEE-F649-434F-AA04-C5194DFCC8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F50FB-A872-4548-BE96-D557265687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FABEE-F649-434F-AA04-C5194DFCC8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3050"/>
            <a:ext cx="401212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974" y="273051"/>
            <a:ext cx="68174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759" y="1435101"/>
            <a:ext cx="401212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F50FB-A872-4548-BE96-D557265687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FABEE-F649-434F-AA04-C5194DFCC8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340" y="4800600"/>
            <a:ext cx="731710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340" y="612775"/>
            <a:ext cx="731710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340" y="5367338"/>
            <a:ext cx="731710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F50FB-A872-4548-BE96-D557265687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FABEE-F649-434F-AA04-C5194DFCC8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600201"/>
            <a:ext cx="1097565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F50FB-A872-4548-BE96-D557265687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FABEE-F649-434F-AA04-C5194DFCC83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jpeg"/><Relationship Id="rId2" Type="http://schemas.microsoft.com/office/2007/relationships/hdphoto" Target="../media/image4.wdp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png"/><Relationship Id="rId2" Type="http://schemas.openxmlformats.org/officeDocument/2006/relationships/tags" Target="../tags/tag1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2" descr="C:\Users\Administrator\Desktop\111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687" y="5493916"/>
            <a:ext cx="12237953" cy="31134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矩形 55"/>
          <p:cNvSpPr/>
          <p:nvPr/>
        </p:nvSpPr>
        <p:spPr>
          <a:xfrm>
            <a:off x="-19685" y="891540"/>
            <a:ext cx="11892915" cy="3757295"/>
          </a:xfrm>
          <a:prstGeom prst="rect">
            <a:avLst/>
          </a:prstGeom>
          <a:solidFill>
            <a:srgbClr val="2684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TextBox 57"/>
          <p:cNvSpPr txBox="1"/>
          <p:nvPr/>
        </p:nvSpPr>
        <p:spPr>
          <a:xfrm>
            <a:off x="1092835" y="2047240"/>
            <a:ext cx="966787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四川外国语大学</a:t>
            </a:r>
            <a:endParaRPr lang="zh-CN" altLang="en-US" sz="44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4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资产网上入库操作流程</a:t>
            </a:r>
            <a:endParaRPr lang="zh-CN" altLang="en-US" sz="44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标题 4"/>
          <p:cNvSpPr txBox="1"/>
          <p:nvPr/>
        </p:nvSpPr>
        <p:spPr>
          <a:xfrm>
            <a:off x="8019415" y="4187825"/>
            <a:ext cx="3744595" cy="6102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</a:t>
            </a:r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资产管理处</a:t>
            </a:r>
            <a:endParaRPr lang="zh-CN" altLang="en-US" sz="20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endParaRPr lang="zh-CN" altLang="en-US" sz="20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3514411" y="70294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圆角矩形 102"/>
          <p:cNvSpPr/>
          <p:nvPr/>
        </p:nvSpPr>
        <p:spPr>
          <a:xfrm>
            <a:off x="492125" y="969010"/>
            <a:ext cx="4558665" cy="521335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A783A"/>
              </a:solidFill>
            </a:endParaRPr>
          </a:p>
        </p:txBody>
      </p:sp>
      <p:grpSp>
        <p:nvGrpSpPr>
          <p:cNvPr id="104" name="组合 103"/>
          <p:cNvGrpSpPr/>
          <p:nvPr/>
        </p:nvGrpSpPr>
        <p:grpSpPr>
          <a:xfrm>
            <a:off x="5180622" y="1122199"/>
            <a:ext cx="604358" cy="216024"/>
            <a:chOff x="264939" y="188640"/>
            <a:chExt cx="604358" cy="216024"/>
          </a:xfrm>
        </p:grpSpPr>
        <p:sp>
          <p:nvSpPr>
            <p:cNvPr id="105" name="燕尾形 104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2684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6" name="燕尾形 105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2684E2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7" name="燕尾形 106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2684E2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1" name="文本框 9"/>
          <p:cNvSpPr txBox="1"/>
          <p:nvPr/>
        </p:nvSpPr>
        <p:spPr>
          <a:xfrm>
            <a:off x="741680" y="1042035"/>
            <a:ext cx="4309110" cy="37592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2000" b="1" dirty="0" smtClean="0">
                <a:solidFill>
                  <a:srgbClr val="2684E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（一）单张卡片验收</a:t>
            </a:r>
            <a:endParaRPr lang="zh-CN" altLang="en-US" sz="2000" b="1" dirty="0" smtClean="0">
              <a:solidFill>
                <a:srgbClr val="2684E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5" descr="IMG_2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53460" y="2443163"/>
            <a:ext cx="5088255" cy="40049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2938780" y="1760220"/>
            <a:ext cx="658495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卡片填写保存后，依次点击卡片右上角的关联业务-生成验收单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2983865" y="87630"/>
            <a:ext cx="4989195" cy="648335"/>
          </a:xfrm>
          <a:prstGeom prst="round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709670" y="181610"/>
            <a:ext cx="41255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资产验收及验收单修改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圆角矩形 102"/>
          <p:cNvSpPr/>
          <p:nvPr/>
        </p:nvSpPr>
        <p:spPr>
          <a:xfrm>
            <a:off x="492125" y="735965"/>
            <a:ext cx="4558665" cy="521335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A783A"/>
              </a:solidFill>
            </a:endParaRPr>
          </a:p>
        </p:txBody>
      </p:sp>
      <p:grpSp>
        <p:nvGrpSpPr>
          <p:cNvPr id="104" name="组合 103"/>
          <p:cNvGrpSpPr/>
          <p:nvPr/>
        </p:nvGrpSpPr>
        <p:grpSpPr>
          <a:xfrm>
            <a:off x="5119027" y="889154"/>
            <a:ext cx="604358" cy="216024"/>
            <a:chOff x="264939" y="188640"/>
            <a:chExt cx="604358" cy="216024"/>
          </a:xfrm>
        </p:grpSpPr>
        <p:sp>
          <p:nvSpPr>
            <p:cNvPr id="105" name="燕尾形 104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2684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6" name="燕尾形 105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2684E2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7" name="燕尾形 106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2684E2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1" name="文本框 9"/>
          <p:cNvSpPr txBox="1"/>
          <p:nvPr/>
        </p:nvSpPr>
        <p:spPr>
          <a:xfrm>
            <a:off x="741680" y="808990"/>
            <a:ext cx="4309110" cy="37592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2000" b="1" dirty="0" smtClean="0">
                <a:solidFill>
                  <a:srgbClr val="2684E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（二）批量验收（同种类同价值资产）</a:t>
            </a:r>
            <a:endParaRPr lang="zh-CN" altLang="en-US" sz="2000" b="1" dirty="0" smtClean="0">
              <a:solidFill>
                <a:srgbClr val="2684E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6" descr="IMG_2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7170" y="3270885"/>
            <a:ext cx="3553460" cy="17646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7" descr="IMG_2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635" y="2647315"/>
            <a:ext cx="6732270" cy="41357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-213360" y="2192655"/>
            <a:ext cx="3763010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609600"/>
            <a:r>
              <a:rPr lang="zh-CN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依次点击验收入库</a:t>
            </a:r>
            <a:r>
              <a:rPr lang="en-US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-</a:t>
            </a:r>
            <a:r>
              <a:rPr lang="zh-CN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资产验收申请</a:t>
            </a:r>
            <a:endParaRPr lang="zh-CN" altLang="en-US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661150" y="1823720"/>
            <a:ext cx="4079240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609600" algn="ctr"/>
            <a:r>
              <a:rPr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点击新建验收单出现验收单据，点击选择卡片选中需要验收的资产</a:t>
            </a:r>
            <a:r>
              <a:rPr lang="zh-CN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。</a:t>
            </a:r>
            <a:r>
              <a:rPr lang="zh-CN" sz="1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在验收单据界面填写所需内容，点击保存并提交审核</a:t>
            </a:r>
            <a:endParaRPr lang="zh-CN" sz="1600" b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609600" algn="ctr"/>
            <a:endParaRPr lang="zh-CN" sz="1600" b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978910" y="3270885"/>
            <a:ext cx="1805305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600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endParaRPr lang="zh-CN" altLang="en-US" sz="6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17170" y="1916430"/>
            <a:ext cx="3888740" cy="3960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5050790" y="1466850"/>
            <a:ext cx="7056755" cy="537337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3181350" y="55880"/>
            <a:ext cx="4989195" cy="648335"/>
          </a:xfrm>
          <a:prstGeom prst="round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3963035" y="149860"/>
            <a:ext cx="34264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资产验收及验收单修改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圆角矩形 102"/>
          <p:cNvSpPr/>
          <p:nvPr/>
        </p:nvSpPr>
        <p:spPr>
          <a:xfrm>
            <a:off x="492125" y="735965"/>
            <a:ext cx="4558665" cy="521335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A783A"/>
              </a:solidFill>
            </a:endParaRPr>
          </a:p>
        </p:txBody>
      </p:sp>
      <p:grpSp>
        <p:nvGrpSpPr>
          <p:cNvPr id="104" name="组合 103"/>
          <p:cNvGrpSpPr/>
          <p:nvPr/>
        </p:nvGrpSpPr>
        <p:grpSpPr>
          <a:xfrm>
            <a:off x="5179987" y="969164"/>
            <a:ext cx="604358" cy="216024"/>
            <a:chOff x="264939" y="188640"/>
            <a:chExt cx="604358" cy="216024"/>
          </a:xfrm>
        </p:grpSpPr>
        <p:sp>
          <p:nvSpPr>
            <p:cNvPr id="105" name="燕尾形 104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2684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6" name="燕尾形 105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2684E2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7" name="燕尾形 106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2684E2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1" name="文本框 9"/>
          <p:cNvSpPr txBox="1"/>
          <p:nvPr/>
        </p:nvSpPr>
        <p:spPr>
          <a:xfrm>
            <a:off x="741680" y="808990"/>
            <a:ext cx="4309110" cy="37592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2000" b="1" dirty="0" smtClean="0">
                <a:solidFill>
                  <a:srgbClr val="2684E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（三）审核驳回后修改</a:t>
            </a:r>
            <a:endParaRPr lang="zh-CN" altLang="en-US" sz="2000" b="1" dirty="0" smtClean="0">
              <a:solidFill>
                <a:srgbClr val="2684E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935" y="3755390"/>
            <a:ext cx="5313045" cy="15392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3121025" y="2045335"/>
            <a:ext cx="595312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依次点击验收入库-资产验收申请，双击需要修改的验收单号，进入验收单据页面。依次点击修改-修改卡片信息，根据审批意见进行修改。</a:t>
            </a:r>
            <a:endParaRPr lang="zh-CN" altLang="en-US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3071495" y="87630"/>
            <a:ext cx="4989195" cy="648335"/>
          </a:xfrm>
          <a:prstGeom prst="round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896360" y="181610"/>
            <a:ext cx="33401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资产验收及验收单修改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 descr="R4P$E9JTMJPZTVXX[6A{FK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7300" y="3063240"/>
            <a:ext cx="5483225" cy="32569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>
            <a:off x="5233491" y="3140968"/>
            <a:ext cx="324036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3361283" y="2132856"/>
            <a:ext cx="2032248" cy="2032248"/>
            <a:chOff x="1677608" y="2996952"/>
            <a:chExt cx="1395643" cy="1395643"/>
          </a:xfrm>
        </p:grpSpPr>
        <p:sp>
          <p:nvSpPr>
            <p:cNvPr id="3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FA783A"/>
                </a:solidFill>
              </a:endParaRPr>
            </a:p>
          </p:txBody>
        </p:sp>
        <p:sp>
          <p:nvSpPr>
            <p:cNvPr id="4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2684E2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FA783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  <a:endParaRPr lang="en-US" sz="2800" dirty="0">
                <a:solidFill>
                  <a:srgbClr val="FA78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sp>
        <p:nvSpPr>
          <p:cNvPr id="5" name="KSO_Shape"/>
          <p:cNvSpPr/>
          <p:nvPr/>
        </p:nvSpPr>
        <p:spPr bwMode="auto">
          <a:xfrm>
            <a:off x="3871178" y="2795868"/>
            <a:ext cx="1028483" cy="706223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8" name="Rectangle 49"/>
          <p:cNvSpPr/>
          <p:nvPr/>
        </p:nvSpPr>
        <p:spPr>
          <a:xfrm>
            <a:off x="5233670" y="2557145"/>
            <a:ext cx="3653155" cy="58356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0" lvl="1" algn="ctr"/>
            <a:r>
              <a:rPr lang="zh-CN" altLang="en-US" sz="3200" b="1" dirty="0" smtClean="0">
                <a:solidFill>
                  <a:srgbClr val="2684E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四、财务报销</a:t>
            </a:r>
            <a:endParaRPr lang="zh-CN" altLang="en-US" sz="3200" b="1" dirty="0" smtClean="0">
              <a:solidFill>
                <a:srgbClr val="2684E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椭圆 38"/>
          <p:cNvSpPr>
            <a:spLocks noChangeAspect="1"/>
          </p:cNvSpPr>
          <p:nvPr/>
        </p:nvSpPr>
        <p:spPr>
          <a:xfrm>
            <a:off x="4297387" y="1844824"/>
            <a:ext cx="72000" cy="72000"/>
          </a:xfrm>
          <a:prstGeom prst="ellipse">
            <a:avLst/>
          </a:prstGeom>
          <a:solidFill>
            <a:srgbClr val="2684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40" name="椭圆 39"/>
          <p:cNvSpPr>
            <a:spLocks noChangeAspect="1"/>
          </p:cNvSpPr>
          <p:nvPr/>
        </p:nvSpPr>
        <p:spPr>
          <a:xfrm>
            <a:off x="4297387" y="1844824"/>
            <a:ext cx="72000" cy="72000"/>
          </a:xfrm>
          <a:prstGeom prst="ellipse">
            <a:avLst/>
          </a:prstGeom>
          <a:solidFill>
            <a:srgbClr val="2684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41" name="椭圆 40"/>
          <p:cNvSpPr>
            <a:spLocks noChangeAspect="1"/>
          </p:cNvSpPr>
          <p:nvPr/>
        </p:nvSpPr>
        <p:spPr>
          <a:xfrm>
            <a:off x="4297387" y="1844824"/>
            <a:ext cx="72000" cy="72000"/>
          </a:xfrm>
          <a:prstGeom prst="ellipse">
            <a:avLst/>
          </a:prstGeom>
          <a:solidFill>
            <a:srgbClr val="2684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42" name="椭圆 41"/>
          <p:cNvSpPr>
            <a:spLocks noChangeAspect="1"/>
          </p:cNvSpPr>
          <p:nvPr/>
        </p:nvSpPr>
        <p:spPr>
          <a:xfrm>
            <a:off x="4297387" y="1844824"/>
            <a:ext cx="72000" cy="72000"/>
          </a:xfrm>
          <a:prstGeom prst="ellipse">
            <a:avLst/>
          </a:prstGeom>
          <a:solidFill>
            <a:srgbClr val="2684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43" name="椭圆 42"/>
          <p:cNvSpPr>
            <a:spLocks noChangeAspect="1"/>
          </p:cNvSpPr>
          <p:nvPr/>
        </p:nvSpPr>
        <p:spPr>
          <a:xfrm>
            <a:off x="4297387" y="1844824"/>
            <a:ext cx="72000" cy="72000"/>
          </a:xfrm>
          <a:prstGeom prst="ellipse">
            <a:avLst/>
          </a:prstGeom>
          <a:solidFill>
            <a:srgbClr val="2684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44" name="椭圆 43"/>
          <p:cNvSpPr>
            <a:spLocks noChangeAspect="1"/>
          </p:cNvSpPr>
          <p:nvPr/>
        </p:nvSpPr>
        <p:spPr>
          <a:xfrm>
            <a:off x="4297387" y="1844824"/>
            <a:ext cx="72000" cy="72000"/>
          </a:xfrm>
          <a:prstGeom prst="ellipse">
            <a:avLst/>
          </a:prstGeom>
          <a:solidFill>
            <a:srgbClr val="2684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45" name="椭圆 44"/>
          <p:cNvSpPr>
            <a:spLocks noChangeAspect="1"/>
          </p:cNvSpPr>
          <p:nvPr/>
        </p:nvSpPr>
        <p:spPr>
          <a:xfrm>
            <a:off x="4297387" y="1844824"/>
            <a:ext cx="72000" cy="72000"/>
          </a:xfrm>
          <a:prstGeom prst="ellipse">
            <a:avLst/>
          </a:prstGeom>
          <a:solidFill>
            <a:srgbClr val="2684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46" name="椭圆 45"/>
          <p:cNvSpPr>
            <a:spLocks noChangeAspect="1"/>
          </p:cNvSpPr>
          <p:nvPr/>
        </p:nvSpPr>
        <p:spPr>
          <a:xfrm>
            <a:off x="4297387" y="1844824"/>
            <a:ext cx="72000" cy="72000"/>
          </a:xfrm>
          <a:prstGeom prst="ellipse">
            <a:avLst/>
          </a:prstGeom>
          <a:solidFill>
            <a:srgbClr val="2684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47" name="椭圆 46"/>
          <p:cNvSpPr>
            <a:spLocks noChangeAspect="1"/>
          </p:cNvSpPr>
          <p:nvPr/>
        </p:nvSpPr>
        <p:spPr>
          <a:xfrm>
            <a:off x="4297387" y="1844824"/>
            <a:ext cx="72000" cy="72000"/>
          </a:xfrm>
          <a:prstGeom prst="ellipse">
            <a:avLst/>
          </a:prstGeom>
          <a:solidFill>
            <a:srgbClr val="2684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48" name="椭圆 47"/>
          <p:cNvSpPr>
            <a:spLocks noChangeAspect="1"/>
          </p:cNvSpPr>
          <p:nvPr/>
        </p:nvSpPr>
        <p:spPr>
          <a:xfrm>
            <a:off x="4297387" y="1844824"/>
            <a:ext cx="72000" cy="72000"/>
          </a:xfrm>
          <a:prstGeom prst="ellipse">
            <a:avLst/>
          </a:prstGeom>
          <a:solidFill>
            <a:srgbClr val="2684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58" name="等腰三角形 57"/>
          <p:cNvSpPr/>
          <p:nvPr/>
        </p:nvSpPr>
        <p:spPr>
          <a:xfrm rot="10800000">
            <a:off x="9820080" y="-27384"/>
            <a:ext cx="2386300" cy="2209154"/>
          </a:xfrm>
          <a:prstGeom prst="triangle">
            <a:avLst>
              <a:gd name="adj" fmla="val 0"/>
            </a:avLst>
          </a:prstGeom>
          <a:solidFill>
            <a:srgbClr val="1C76CE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等腰三角形 58"/>
          <p:cNvSpPr/>
          <p:nvPr/>
        </p:nvSpPr>
        <p:spPr>
          <a:xfrm>
            <a:off x="0" y="4698175"/>
            <a:ext cx="2386300" cy="2209154"/>
          </a:xfrm>
          <a:prstGeom prst="triangle">
            <a:avLst>
              <a:gd name="adj" fmla="val 0"/>
            </a:avLst>
          </a:prstGeom>
          <a:solidFill>
            <a:srgbClr val="1C76CE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121025" y="1583055"/>
            <a:ext cx="595312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进入财务系统的资产报销界面，输入审核通过的资产验收单编号进行报销</a:t>
            </a:r>
            <a:endParaRPr lang="zh-CN" altLang="en-US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3" name="图片 2" descr="WIM02~ZTAAZF3BXFGT]}LZ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07135" y="2458720"/>
            <a:ext cx="9780905" cy="3912235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3373120" y="254635"/>
            <a:ext cx="4989195" cy="648335"/>
          </a:xfrm>
          <a:prstGeom prst="round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012690" y="348615"/>
            <a:ext cx="17100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财务报销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椭圆 38"/>
          <p:cNvSpPr>
            <a:spLocks noChangeAspect="1"/>
          </p:cNvSpPr>
          <p:nvPr/>
        </p:nvSpPr>
        <p:spPr>
          <a:xfrm>
            <a:off x="4297387" y="1844824"/>
            <a:ext cx="72000" cy="72000"/>
          </a:xfrm>
          <a:prstGeom prst="ellipse">
            <a:avLst/>
          </a:prstGeom>
          <a:solidFill>
            <a:srgbClr val="2684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58" name="等腰三角形 57"/>
          <p:cNvSpPr/>
          <p:nvPr/>
        </p:nvSpPr>
        <p:spPr>
          <a:xfrm rot="10800000">
            <a:off x="9820080" y="-27384"/>
            <a:ext cx="2386300" cy="2209154"/>
          </a:xfrm>
          <a:prstGeom prst="triangle">
            <a:avLst>
              <a:gd name="adj" fmla="val 0"/>
            </a:avLst>
          </a:prstGeom>
          <a:solidFill>
            <a:srgbClr val="1C76CE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等腰三角形 58"/>
          <p:cNvSpPr/>
          <p:nvPr/>
        </p:nvSpPr>
        <p:spPr>
          <a:xfrm>
            <a:off x="0" y="4698175"/>
            <a:ext cx="2386300" cy="2209154"/>
          </a:xfrm>
          <a:prstGeom prst="triangle">
            <a:avLst>
              <a:gd name="adj" fmla="val 0"/>
            </a:avLst>
          </a:prstGeom>
          <a:solidFill>
            <a:srgbClr val="1C76CE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Rectangle 49"/>
          <p:cNvSpPr/>
          <p:nvPr/>
        </p:nvSpPr>
        <p:spPr>
          <a:xfrm>
            <a:off x="3568065" y="785495"/>
            <a:ext cx="5059045" cy="583565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marL="0" lvl="1" algn="ctr"/>
            <a:r>
              <a:rPr lang="zh-CN" altLang="en-US" sz="3200" b="1" dirty="0" smtClean="0">
                <a:solidFill>
                  <a:srgbClr val="2684E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资产网上入库流程图</a:t>
            </a:r>
            <a:endParaRPr lang="zh-CN" altLang="en-US" sz="3200" b="1" dirty="0" smtClean="0">
              <a:solidFill>
                <a:srgbClr val="2684E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ECB019B1-382A-4266-B25C-5B523AA43C14-1" descr="qt_tem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6750" y="988060"/>
            <a:ext cx="5782310" cy="61423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4646962" y="2033357"/>
            <a:ext cx="1395643" cy="1395643"/>
            <a:chOff x="1677608" y="2996952"/>
            <a:chExt cx="1395643" cy="1395643"/>
          </a:xfrm>
        </p:grpSpPr>
        <p:sp>
          <p:nvSpPr>
            <p:cNvPr id="13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00B0F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</a:t>
              </a:r>
              <a:endPara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114613" y="2033357"/>
            <a:ext cx="1395643" cy="1395643"/>
            <a:chOff x="1677608" y="2996952"/>
            <a:chExt cx="1395643" cy="1395643"/>
          </a:xfrm>
        </p:grpSpPr>
        <p:sp>
          <p:nvSpPr>
            <p:cNvPr id="16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2684E2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7582264" y="2033357"/>
            <a:ext cx="1395643" cy="1395643"/>
            <a:chOff x="1677608" y="2996952"/>
            <a:chExt cx="1395643" cy="1395643"/>
          </a:xfrm>
        </p:grpSpPr>
        <p:sp>
          <p:nvSpPr>
            <p:cNvPr id="19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193898" y="2008287"/>
            <a:ext cx="1395643" cy="1395643"/>
            <a:chOff x="1677608" y="2996952"/>
            <a:chExt cx="1395643" cy="1395643"/>
          </a:xfrm>
        </p:grpSpPr>
        <p:sp>
          <p:nvSpPr>
            <p:cNvPr id="22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0070C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</a:t>
              </a:r>
              <a:endPara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 flipH="1">
            <a:off x="3738349" y="2371527"/>
            <a:ext cx="36004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id-ID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</a:t>
            </a:r>
            <a:endParaRPr lang="zh-CN" altLang="id-ID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 flipH="1">
            <a:off x="5138114" y="2371527"/>
            <a:ext cx="360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</a:t>
            </a:r>
            <a:endParaRPr lang="id-ID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 flipH="1">
            <a:off x="6632788" y="2347397"/>
            <a:ext cx="36004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id-ID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观</a:t>
            </a:r>
            <a:endParaRPr lang="zh-CN" altLang="id-ID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 flipH="1">
            <a:off x="8100739" y="2372797"/>
            <a:ext cx="36004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id-ID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看</a:t>
            </a:r>
            <a:endParaRPr lang="zh-CN" altLang="id-ID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90"/>
          <p:cNvSpPr/>
          <p:nvPr/>
        </p:nvSpPr>
        <p:spPr>
          <a:xfrm>
            <a:off x="-36686" y="4293096"/>
            <a:ext cx="12254953" cy="2592288"/>
          </a:xfrm>
          <a:custGeom>
            <a:avLst/>
            <a:gdLst>
              <a:gd name="connsiteX0" fmla="*/ 0 w 12254953"/>
              <a:gd name="connsiteY0" fmla="*/ 0 h 2183753"/>
              <a:gd name="connsiteX1" fmla="*/ 12254953 w 12254953"/>
              <a:gd name="connsiteY1" fmla="*/ 0 h 2183753"/>
              <a:gd name="connsiteX2" fmla="*/ 12254953 w 12254953"/>
              <a:gd name="connsiteY2" fmla="*/ 2183753 h 2183753"/>
              <a:gd name="connsiteX3" fmla="*/ 0 w 12254953"/>
              <a:gd name="connsiteY3" fmla="*/ 2183753 h 2183753"/>
              <a:gd name="connsiteX4" fmla="*/ 0 w 12254953"/>
              <a:gd name="connsiteY4" fmla="*/ 0 h 2183753"/>
              <a:gd name="connsiteX0-1" fmla="*/ 0 w 12254953"/>
              <a:gd name="connsiteY0-2" fmla="*/ 0 h 2183753"/>
              <a:gd name="connsiteX1-3" fmla="*/ 5904086 w 12254953"/>
              <a:gd name="connsiteY1-4" fmla="*/ 998 h 2183753"/>
              <a:gd name="connsiteX2-5" fmla="*/ 12254953 w 12254953"/>
              <a:gd name="connsiteY2-6" fmla="*/ 0 h 2183753"/>
              <a:gd name="connsiteX3-7" fmla="*/ 12254953 w 12254953"/>
              <a:gd name="connsiteY3-8" fmla="*/ 2183753 h 2183753"/>
              <a:gd name="connsiteX4-9" fmla="*/ 0 w 12254953"/>
              <a:gd name="connsiteY4-10" fmla="*/ 2183753 h 2183753"/>
              <a:gd name="connsiteX5" fmla="*/ 0 w 12254953"/>
              <a:gd name="connsiteY5" fmla="*/ 0 h 2183753"/>
              <a:gd name="connsiteX0-11" fmla="*/ 0 w 12254953"/>
              <a:gd name="connsiteY0-12" fmla="*/ 2631 h 2186384"/>
              <a:gd name="connsiteX1-13" fmla="*/ 5904086 w 12254953"/>
              <a:gd name="connsiteY1-14" fmla="*/ 3629 h 2186384"/>
              <a:gd name="connsiteX2-15" fmla="*/ 6346772 w 12254953"/>
              <a:gd name="connsiteY2-16" fmla="*/ 0 h 2186384"/>
              <a:gd name="connsiteX3-17" fmla="*/ 12254953 w 12254953"/>
              <a:gd name="connsiteY3-18" fmla="*/ 2631 h 2186384"/>
              <a:gd name="connsiteX4-19" fmla="*/ 12254953 w 12254953"/>
              <a:gd name="connsiteY4-20" fmla="*/ 2186384 h 2186384"/>
              <a:gd name="connsiteX5-21" fmla="*/ 0 w 12254953"/>
              <a:gd name="connsiteY5-22" fmla="*/ 2186384 h 2186384"/>
              <a:gd name="connsiteX6" fmla="*/ 0 w 12254953"/>
              <a:gd name="connsiteY6" fmla="*/ 2631 h 2186384"/>
              <a:gd name="connsiteX0-23" fmla="*/ 0 w 12254953"/>
              <a:gd name="connsiteY0-24" fmla="*/ 2631 h 2186384"/>
              <a:gd name="connsiteX1-25" fmla="*/ 5904086 w 12254953"/>
              <a:gd name="connsiteY1-26" fmla="*/ 3629 h 2186384"/>
              <a:gd name="connsiteX2-27" fmla="*/ 6118172 w 12254953"/>
              <a:gd name="connsiteY2-28" fmla="*/ 0 h 2186384"/>
              <a:gd name="connsiteX3-29" fmla="*/ 6346772 w 12254953"/>
              <a:gd name="connsiteY3-30" fmla="*/ 0 h 2186384"/>
              <a:gd name="connsiteX4-31" fmla="*/ 12254953 w 12254953"/>
              <a:gd name="connsiteY4-32" fmla="*/ 2631 h 2186384"/>
              <a:gd name="connsiteX5-33" fmla="*/ 12254953 w 12254953"/>
              <a:gd name="connsiteY5-34" fmla="*/ 2186384 h 2186384"/>
              <a:gd name="connsiteX6-35" fmla="*/ 0 w 12254953"/>
              <a:gd name="connsiteY6-36" fmla="*/ 2186384 h 2186384"/>
              <a:gd name="connsiteX7" fmla="*/ 0 w 12254953"/>
              <a:gd name="connsiteY7" fmla="*/ 2631 h 2186384"/>
              <a:gd name="connsiteX0-37" fmla="*/ 0 w 12254953"/>
              <a:gd name="connsiteY0-38" fmla="*/ 2631 h 2186384"/>
              <a:gd name="connsiteX1-39" fmla="*/ 5904086 w 12254953"/>
              <a:gd name="connsiteY1-40" fmla="*/ 3629 h 2186384"/>
              <a:gd name="connsiteX2-41" fmla="*/ 6132686 w 12254953"/>
              <a:gd name="connsiteY2-42" fmla="*/ 399143 h 2186384"/>
              <a:gd name="connsiteX3-43" fmla="*/ 6346772 w 12254953"/>
              <a:gd name="connsiteY3-44" fmla="*/ 0 h 2186384"/>
              <a:gd name="connsiteX4-45" fmla="*/ 12254953 w 12254953"/>
              <a:gd name="connsiteY4-46" fmla="*/ 2631 h 2186384"/>
              <a:gd name="connsiteX5-47" fmla="*/ 12254953 w 12254953"/>
              <a:gd name="connsiteY5-48" fmla="*/ 2186384 h 2186384"/>
              <a:gd name="connsiteX6-49" fmla="*/ 0 w 12254953"/>
              <a:gd name="connsiteY6-50" fmla="*/ 2186384 h 2186384"/>
              <a:gd name="connsiteX7-51" fmla="*/ 0 w 12254953"/>
              <a:gd name="connsiteY7-52" fmla="*/ 2631 h 2186384"/>
              <a:gd name="connsiteX0-53" fmla="*/ 0 w 12254953"/>
              <a:gd name="connsiteY0-54" fmla="*/ 2631 h 2186384"/>
              <a:gd name="connsiteX1-55" fmla="*/ 5904086 w 12254953"/>
              <a:gd name="connsiteY1-56" fmla="*/ 3629 h 2186384"/>
              <a:gd name="connsiteX2-57" fmla="*/ 6132686 w 12254953"/>
              <a:gd name="connsiteY2-58" fmla="*/ 320054 h 2186384"/>
              <a:gd name="connsiteX3-59" fmla="*/ 6346772 w 12254953"/>
              <a:gd name="connsiteY3-60" fmla="*/ 0 h 2186384"/>
              <a:gd name="connsiteX4-61" fmla="*/ 12254953 w 12254953"/>
              <a:gd name="connsiteY4-62" fmla="*/ 2631 h 2186384"/>
              <a:gd name="connsiteX5-63" fmla="*/ 12254953 w 12254953"/>
              <a:gd name="connsiteY5-64" fmla="*/ 2186384 h 2186384"/>
              <a:gd name="connsiteX6-65" fmla="*/ 0 w 12254953"/>
              <a:gd name="connsiteY6-66" fmla="*/ 2186384 h 2186384"/>
              <a:gd name="connsiteX7-67" fmla="*/ 0 w 12254953"/>
              <a:gd name="connsiteY7-68" fmla="*/ 2631 h 218638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  <a:cxn ang="0">
                <a:pos x="connsiteX7-51" y="connsiteY7-52"/>
              </a:cxn>
            </a:cxnLst>
            <a:rect l="l" t="t" r="r" b="b"/>
            <a:pathLst>
              <a:path w="12254953" h="2186384">
                <a:moveTo>
                  <a:pt x="0" y="2631"/>
                </a:moveTo>
                <a:lnTo>
                  <a:pt x="5904086" y="3629"/>
                </a:lnTo>
                <a:lnTo>
                  <a:pt x="6132686" y="320054"/>
                </a:lnTo>
                <a:lnTo>
                  <a:pt x="6346772" y="0"/>
                </a:lnTo>
                <a:lnTo>
                  <a:pt x="12254953" y="2631"/>
                </a:lnTo>
                <a:lnTo>
                  <a:pt x="12254953" y="2186384"/>
                </a:lnTo>
                <a:lnTo>
                  <a:pt x="0" y="2186384"/>
                </a:lnTo>
                <a:lnTo>
                  <a:pt x="0" y="2631"/>
                </a:lnTo>
                <a:close/>
              </a:path>
            </a:pathLst>
          </a:custGeom>
          <a:solidFill>
            <a:srgbClr val="2684E2"/>
          </a:solidFill>
          <a:ln>
            <a:noFill/>
          </a:ln>
          <a:effectLst>
            <a:outerShdw blurRad="1143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4585562" y="1472811"/>
            <a:ext cx="505983" cy="505983"/>
          </a:xfrm>
          <a:prstGeom prst="ellipse">
            <a:avLst/>
          </a:prstGeom>
          <a:solidFill>
            <a:srgbClr val="2684E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2316204" y="2816125"/>
            <a:ext cx="505983" cy="505983"/>
          </a:xfrm>
          <a:prstGeom prst="ellipse">
            <a:avLst/>
          </a:prstGeom>
          <a:solidFill>
            <a:srgbClr val="2684E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6025722" y="3464196"/>
            <a:ext cx="505983" cy="505983"/>
          </a:xfrm>
          <a:prstGeom prst="ellipse">
            <a:avLst/>
          </a:prstGeom>
          <a:solidFill>
            <a:srgbClr val="2684E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7584954" y="1593764"/>
            <a:ext cx="505983" cy="505983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9570430" y="3069116"/>
            <a:ext cx="648072" cy="648072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8113230" y="3588036"/>
            <a:ext cx="417028" cy="417028"/>
          </a:xfrm>
          <a:prstGeom prst="ellipse">
            <a:avLst/>
          </a:prstGeom>
          <a:solidFill>
            <a:srgbClr val="2684E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4860097" y="3300160"/>
            <a:ext cx="287876" cy="287876"/>
          </a:xfrm>
          <a:prstGeom prst="ellipse">
            <a:avLst/>
          </a:prstGeom>
          <a:solidFill>
            <a:srgbClr val="2684E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1524116" y="2816125"/>
            <a:ext cx="252991" cy="252991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3572075" y="1700808"/>
            <a:ext cx="252991" cy="252991"/>
          </a:xfrm>
          <a:prstGeom prst="ellipse">
            <a:avLst/>
          </a:prstGeom>
          <a:solidFill>
            <a:srgbClr val="2684E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10741140" y="2942620"/>
            <a:ext cx="252991" cy="252991"/>
          </a:xfrm>
          <a:prstGeom prst="ellipse">
            <a:avLst/>
          </a:prstGeom>
          <a:solidFill>
            <a:srgbClr val="2684E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7790882" y="3389249"/>
            <a:ext cx="186565" cy="186565"/>
          </a:xfrm>
          <a:prstGeom prst="ellipse">
            <a:avLst/>
          </a:prstGeom>
          <a:solidFill>
            <a:srgbClr val="2684E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圆角矩形 11"/>
          <p:cNvSpPr/>
          <p:nvPr/>
        </p:nvSpPr>
        <p:spPr>
          <a:xfrm>
            <a:off x="1633091" y="1590351"/>
            <a:ext cx="8928992" cy="3945388"/>
          </a:xfrm>
          <a:prstGeom prst="round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0" name="组合 49"/>
          <p:cNvGrpSpPr/>
          <p:nvPr/>
        </p:nvGrpSpPr>
        <p:grpSpPr>
          <a:xfrm>
            <a:off x="1039981" y="861001"/>
            <a:ext cx="1703903" cy="1703903"/>
            <a:chOff x="1677608" y="2996952"/>
            <a:chExt cx="1395643" cy="1395643"/>
          </a:xfrm>
        </p:grpSpPr>
        <p:sp>
          <p:nvSpPr>
            <p:cNvPr id="51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2684E2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3" name="标题 4"/>
          <p:cNvSpPr txBox="1"/>
          <p:nvPr/>
        </p:nvSpPr>
        <p:spPr>
          <a:xfrm>
            <a:off x="1351872" y="1590154"/>
            <a:ext cx="1080120" cy="3687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</a:t>
            </a:r>
            <a:endParaRPr lang="zh-CN" altLang="en-US" sz="32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椭圆 53"/>
          <p:cNvSpPr/>
          <p:nvPr/>
        </p:nvSpPr>
        <p:spPr>
          <a:xfrm>
            <a:off x="2341320" y="558897"/>
            <a:ext cx="505983" cy="505983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椭圆 54"/>
          <p:cNvSpPr/>
          <p:nvPr/>
        </p:nvSpPr>
        <p:spPr>
          <a:xfrm>
            <a:off x="2743884" y="1064880"/>
            <a:ext cx="648072" cy="648072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椭圆 55"/>
          <p:cNvSpPr/>
          <p:nvPr/>
        </p:nvSpPr>
        <p:spPr>
          <a:xfrm>
            <a:off x="336947" y="1459960"/>
            <a:ext cx="505983" cy="505983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/>
          <p:cNvSpPr/>
          <p:nvPr/>
        </p:nvSpPr>
        <p:spPr>
          <a:xfrm>
            <a:off x="744606" y="1965943"/>
            <a:ext cx="295375" cy="295375"/>
          </a:xfrm>
          <a:prstGeom prst="ellipse">
            <a:avLst/>
          </a:prstGeom>
          <a:solidFill>
            <a:srgbClr val="2684E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椭圆 57"/>
          <p:cNvSpPr/>
          <p:nvPr/>
        </p:nvSpPr>
        <p:spPr>
          <a:xfrm>
            <a:off x="857773" y="1225384"/>
            <a:ext cx="173821" cy="173821"/>
          </a:xfrm>
          <a:prstGeom prst="ellipse">
            <a:avLst/>
          </a:prstGeom>
          <a:solidFill>
            <a:srgbClr val="2684E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矩形 58"/>
          <p:cNvSpPr/>
          <p:nvPr/>
        </p:nvSpPr>
        <p:spPr>
          <a:xfrm>
            <a:off x="2341488" y="2279536"/>
            <a:ext cx="7632848" cy="3321685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zh-CN" altLang="en-US" sz="28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一、提供入库材料</a:t>
            </a:r>
            <a:endParaRPr lang="zh-CN" altLang="en-US" sz="2800" b="1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defRPr/>
            </a:pPr>
            <a:r>
              <a:rPr lang="zh-CN" altLang="en-US" sz="28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二、资产卡片新建</a:t>
            </a:r>
            <a:endParaRPr lang="zh-CN" altLang="en-US" sz="2800" b="1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defRPr/>
            </a:pPr>
            <a:r>
              <a:rPr lang="zh-CN" altLang="en-US" sz="28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三、资产验收及验收单修改</a:t>
            </a:r>
            <a:endParaRPr lang="zh-CN" altLang="en-US" sz="2800" b="1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defRPr/>
            </a:pPr>
            <a:r>
              <a:rPr lang="zh-CN" altLang="en-US" sz="28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四、财务报销</a:t>
            </a:r>
            <a:endParaRPr lang="zh-CN" altLang="en-US" sz="2800" b="1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defRPr/>
            </a:pPr>
            <a:endParaRPr lang="zh-CN" altLang="en-US" sz="2800" b="1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0" name="组合 59"/>
          <p:cNvGrpSpPr/>
          <p:nvPr/>
        </p:nvGrpSpPr>
        <p:grpSpPr>
          <a:xfrm>
            <a:off x="9892003" y="4142107"/>
            <a:ext cx="1606184" cy="1606184"/>
            <a:chOff x="1677608" y="2996952"/>
            <a:chExt cx="1395643" cy="1395643"/>
          </a:xfrm>
        </p:grpSpPr>
        <p:sp>
          <p:nvSpPr>
            <p:cNvPr id="61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62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blipFill>
              <a:blip r:embed="rId1" cstate="print">
                <a:extLst>
                  <a:ext uri="{BEBA8EAE-BF5A-486C-A8C5-ECC9F3942E4B}">
                    <a14:imgProps xmlns:a14="http://schemas.microsoft.com/office/drawing/2010/main">
                      <a14:imgLayer r:embed="rId2">
                        <a14:imgEffect>
                          <a14:brightnessContrast bright="9000"/>
                        </a14:imgEffect>
                        <a14:imgEffect>
                          <a14:sharpenSoften amount="-10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 l="-101980" t="-13479" r="-127524" b="-120759"/>
              </a:stretch>
            </a:blip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8519074" y="4865659"/>
            <a:ext cx="1340160" cy="1340160"/>
            <a:chOff x="1677608" y="2996952"/>
            <a:chExt cx="1395643" cy="1395643"/>
          </a:xfrm>
        </p:grpSpPr>
        <p:sp>
          <p:nvSpPr>
            <p:cNvPr id="64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65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2">
                        <a14:imgEffect>
                          <a14:brightnessContrast bright="9000"/>
                        </a14:imgEffect>
                        <a14:imgEffect>
                          <a14:sharpenSoften amount="-10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 l="-255096" t="-19467" r="-69540" b="-126751"/>
              </a:stretch>
            </a:blip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sp>
        <p:nvSpPr>
          <p:cNvPr id="66" name="椭圆 65"/>
          <p:cNvSpPr/>
          <p:nvPr/>
        </p:nvSpPr>
        <p:spPr>
          <a:xfrm>
            <a:off x="7969795" y="5339288"/>
            <a:ext cx="354994" cy="354994"/>
          </a:xfrm>
          <a:prstGeom prst="ellipse">
            <a:avLst/>
          </a:prstGeom>
          <a:solidFill>
            <a:srgbClr val="2684E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椭圆 66"/>
          <p:cNvSpPr/>
          <p:nvPr/>
        </p:nvSpPr>
        <p:spPr>
          <a:xfrm>
            <a:off x="9837541" y="5584194"/>
            <a:ext cx="505983" cy="505983"/>
          </a:xfrm>
          <a:prstGeom prst="ellipse">
            <a:avLst/>
          </a:prstGeom>
          <a:solidFill>
            <a:srgbClr val="2684E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椭圆 67"/>
          <p:cNvSpPr/>
          <p:nvPr/>
        </p:nvSpPr>
        <p:spPr>
          <a:xfrm>
            <a:off x="11175956" y="5549761"/>
            <a:ext cx="505983" cy="505983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椭圆 68"/>
          <p:cNvSpPr/>
          <p:nvPr/>
        </p:nvSpPr>
        <p:spPr>
          <a:xfrm>
            <a:off x="11273822" y="3692565"/>
            <a:ext cx="648072" cy="648072"/>
          </a:xfrm>
          <a:prstGeom prst="ellipse">
            <a:avLst/>
          </a:prstGeom>
          <a:solidFill>
            <a:srgbClr val="2684E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椭圆 69"/>
          <p:cNvSpPr/>
          <p:nvPr/>
        </p:nvSpPr>
        <p:spPr>
          <a:xfrm>
            <a:off x="8339133" y="5842151"/>
            <a:ext cx="252991" cy="252991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椭圆 70"/>
          <p:cNvSpPr/>
          <p:nvPr/>
        </p:nvSpPr>
        <p:spPr>
          <a:xfrm>
            <a:off x="9567089" y="4778316"/>
            <a:ext cx="252991" cy="252991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椭圆 71"/>
          <p:cNvSpPr/>
          <p:nvPr/>
        </p:nvSpPr>
        <p:spPr>
          <a:xfrm>
            <a:off x="11682278" y="3310054"/>
            <a:ext cx="252991" cy="252991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椭圆 72"/>
          <p:cNvSpPr/>
          <p:nvPr/>
        </p:nvSpPr>
        <p:spPr>
          <a:xfrm>
            <a:off x="7273746" y="5432762"/>
            <a:ext cx="168046" cy="168046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13514411" y="70294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4041775" y="513715"/>
            <a:ext cx="41116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操作流程</a:t>
            </a:r>
            <a:endParaRPr lang="zh-CN" altLang="en-US" sz="3200" b="1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d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>
            <a:off x="5233491" y="3140968"/>
            <a:ext cx="324036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3361283" y="2132856"/>
            <a:ext cx="2032248" cy="2032248"/>
            <a:chOff x="1677608" y="2996952"/>
            <a:chExt cx="1395643" cy="1395643"/>
          </a:xfrm>
        </p:grpSpPr>
        <p:sp>
          <p:nvSpPr>
            <p:cNvPr id="3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FA783A"/>
                </a:solidFill>
              </a:endParaRPr>
            </a:p>
          </p:txBody>
        </p:sp>
        <p:sp>
          <p:nvSpPr>
            <p:cNvPr id="4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2684E2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FA783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  <a:endParaRPr lang="en-US" sz="2800" dirty="0">
                <a:solidFill>
                  <a:srgbClr val="FA78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sp>
        <p:nvSpPr>
          <p:cNvPr id="5" name="KSO_Shape"/>
          <p:cNvSpPr/>
          <p:nvPr/>
        </p:nvSpPr>
        <p:spPr bwMode="auto">
          <a:xfrm>
            <a:off x="3871178" y="2795868"/>
            <a:ext cx="1028483" cy="706223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8" name="Rectangle 49"/>
          <p:cNvSpPr/>
          <p:nvPr/>
        </p:nvSpPr>
        <p:spPr>
          <a:xfrm>
            <a:off x="5085080" y="2557145"/>
            <a:ext cx="3653155" cy="58356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0" lvl="1" algn="ctr"/>
            <a:r>
              <a:rPr lang="zh-CN" altLang="en-US" sz="3200" b="1" dirty="0" smtClean="0">
                <a:solidFill>
                  <a:srgbClr val="2684E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一、提供入库材料</a:t>
            </a:r>
            <a:endParaRPr lang="zh-CN" altLang="en-US" sz="3200" b="1" dirty="0" smtClean="0">
              <a:solidFill>
                <a:srgbClr val="2684E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椭圆 38"/>
          <p:cNvSpPr>
            <a:spLocks noChangeAspect="1"/>
          </p:cNvSpPr>
          <p:nvPr/>
        </p:nvSpPr>
        <p:spPr>
          <a:xfrm>
            <a:off x="4297387" y="1844824"/>
            <a:ext cx="72000" cy="72000"/>
          </a:xfrm>
          <a:prstGeom prst="ellipse">
            <a:avLst/>
          </a:prstGeom>
          <a:solidFill>
            <a:srgbClr val="2684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40" name="椭圆 39"/>
          <p:cNvSpPr>
            <a:spLocks noChangeAspect="1"/>
          </p:cNvSpPr>
          <p:nvPr/>
        </p:nvSpPr>
        <p:spPr>
          <a:xfrm>
            <a:off x="4297387" y="1844824"/>
            <a:ext cx="72000" cy="72000"/>
          </a:xfrm>
          <a:prstGeom prst="ellipse">
            <a:avLst/>
          </a:prstGeom>
          <a:solidFill>
            <a:srgbClr val="2684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41" name="椭圆 40"/>
          <p:cNvSpPr>
            <a:spLocks noChangeAspect="1"/>
          </p:cNvSpPr>
          <p:nvPr/>
        </p:nvSpPr>
        <p:spPr>
          <a:xfrm>
            <a:off x="4297387" y="1844824"/>
            <a:ext cx="72000" cy="72000"/>
          </a:xfrm>
          <a:prstGeom prst="ellipse">
            <a:avLst/>
          </a:prstGeom>
          <a:solidFill>
            <a:srgbClr val="2684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42" name="椭圆 41"/>
          <p:cNvSpPr>
            <a:spLocks noChangeAspect="1"/>
          </p:cNvSpPr>
          <p:nvPr/>
        </p:nvSpPr>
        <p:spPr>
          <a:xfrm>
            <a:off x="4297387" y="1844824"/>
            <a:ext cx="72000" cy="72000"/>
          </a:xfrm>
          <a:prstGeom prst="ellipse">
            <a:avLst/>
          </a:prstGeom>
          <a:solidFill>
            <a:srgbClr val="2684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43" name="椭圆 42"/>
          <p:cNvSpPr>
            <a:spLocks noChangeAspect="1"/>
          </p:cNvSpPr>
          <p:nvPr/>
        </p:nvSpPr>
        <p:spPr>
          <a:xfrm>
            <a:off x="4297387" y="1844824"/>
            <a:ext cx="72000" cy="72000"/>
          </a:xfrm>
          <a:prstGeom prst="ellipse">
            <a:avLst/>
          </a:prstGeom>
          <a:solidFill>
            <a:srgbClr val="2684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44" name="椭圆 43"/>
          <p:cNvSpPr>
            <a:spLocks noChangeAspect="1"/>
          </p:cNvSpPr>
          <p:nvPr/>
        </p:nvSpPr>
        <p:spPr>
          <a:xfrm>
            <a:off x="4297387" y="1844824"/>
            <a:ext cx="72000" cy="72000"/>
          </a:xfrm>
          <a:prstGeom prst="ellipse">
            <a:avLst/>
          </a:prstGeom>
          <a:solidFill>
            <a:srgbClr val="2684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45" name="椭圆 44"/>
          <p:cNvSpPr>
            <a:spLocks noChangeAspect="1"/>
          </p:cNvSpPr>
          <p:nvPr/>
        </p:nvSpPr>
        <p:spPr>
          <a:xfrm>
            <a:off x="4297387" y="1844824"/>
            <a:ext cx="72000" cy="72000"/>
          </a:xfrm>
          <a:prstGeom prst="ellipse">
            <a:avLst/>
          </a:prstGeom>
          <a:solidFill>
            <a:srgbClr val="2684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46" name="椭圆 45"/>
          <p:cNvSpPr>
            <a:spLocks noChangeAspect="1"/>
          </p:cNvSpPr>
          <p:nvPr/>
        </p:nvSpPr>
        <p:spPr>
          <a:xfrm>
            <a:off x="4297387" y="1844824"/>
            <a:ext cx="72000" cy="72000"/>
          </a:xfrm>
          <a:prstGeom prst="ellipse">
            <a:avLst/>
          </a:prstGeom>
          <a:solidFill>
            <a:srgbClr val="2684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47" name="椭圆 46"/>
          <p:cNvSpPr>
            <a:spLocks noChangeAspect="1"/>
          </p:cNvSpPr>
          <p:nvPr/>
        </p:nvSpPr>
        <p:spPr>
          <a:xfrm>
            <a:off x="4297387" y="1844824"/>
            <a:ext cx="72000" cy="72000"/>
          </a:xfrm>
          <a:prstGeom prst="ellipse">
            <a:avLst/>
          </a:prstGeom>
          <a:solidFill>
            <a:srgbClr val="2684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48" name="椭圆 47"/>
          <p:cNvSpPr>
            <a:spLocks noChangeAspect="1"/>
          </p:cNvSpPr>
          <p:nvPr/>
        </p:nvSpPr>
        <p:spPr>
          <a:xfrm>
            <a:off x="4297387" y="1844824"/>
            <a:ext cx="72000" cy="72000"/>
          </a:xfrm>
          <a:prstGeom prst="ellipse">
            <a:avLst/>
          </a:prstGeom>
          <a:solidFill>
            <a:srgbClr val="2684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58" name="等腰三角形 57"/>
          <p:cNvSpPr/>
          <p:nvPr/>
        </p:nvSpPr>
        <p:spPr>
          <a:xfrm rot="10800000">
            <a:off x="9820080" y="-27384"/>
            <a:ext cx="2386300" cy="2209154"/>
          </a:xfrm>
          <a:prstGeom prst="triangle">
            <a:avLst>
              <a:gd name="adj" fmla="val 0"/>
            </a:avLst>
          </a:prstGeom>
          <a:solidFill>
            <a:srgbClr val="1C76CE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等腰三角形 58"/>
          <p:cNvSpPr/>
          <p:nvPr/>
        </p:nvSpPr>
        <p:spPr>
          <a:xfrm>
            <a:off x="0" y="4698175"/>
            <a:ext cx="2386300" cy="2209154"/>
          </a:xfrm>
          <a:prstGeom prst="triangle">
            <a:avLst>
              <a:gd name="adj" fmla="val 0"/>
            </a:avLst>
          </a:prstGeom>
          <a:solidFill>
            <a:srgbClr val="1C76CE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3272790" y="146050"/>
            <a:ext cx="4989195" cy="648335"/>
          </a:xfrm>
          <a:prstGeom prst="round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749800" y="240030"/>
            <a:ext cx="20345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提供入库材料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553335" y="2152015"/>
            <a:ext cx="7087870" cy="20612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3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资产购置人（或资产使用人）将所购资产</a:t>
            </a:r>
            <a:r>
              <a:rPr lang="zh-CN" sz="3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发票</a:t>
            </a:r>
            <a:r>
              <a:rPr lang="zh-CN" sz="3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</a:t>
            </a:r>
            <a:r>
              <a:rPr lang="zh-CN" sz="32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购销合同</a:t>
            </a:r>
            <a:r>
              <a:rPr lang="zh-CN" sz="3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</a:t>
            </a:r>
            <a:r>
              <a:rPr lang="zh-CN" sz="32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验收材料</a:t>
            </a:r>
            <a:r>
              <a:rPr lang="zh-CN" sz="3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</a:t>
            </a:r>
            <a:r>
              <a:rPr lang="zh-CN" sz="32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支付记录</a:t>
            </a:r>
            <a:r>
              <a:rPr lang="zh-CN" sz="3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及相关资料交由</a:t>
            </a:r>
            <a:r>
              <a:rPr lang="zh-CN" sz="3200" u="sng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本</a:t>
            </a:r>
            <a:r>
              <a:rPr lang="zh-CN" sz="3200" b="1" u="sng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部门资产管理员</a:t>
            </a:r>
            <a:r>
              <a:rPr lang="zh-CN" sz="3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进行资产入库登记</a:t>
            </a:r>
            <a:endParaRPr lang="zh-CN" sz="32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>
            <a:off x="5233491" y="3140968"/>
            <a:ext cx="324036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3361283" y="2132856"/>
            <a:ext cx="2032248" cy="2032248"/>
            <a:chOff x="1677608" y="2996952"/>
            <a:chExt cx="1395643" cy="1395643"/>
          </a:xfrm>
        </p:grpSpPr>
        <p:sp>
          <p:nvSpPr>
            <p:cNvPr id="3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FA783A"/>
                </a:solidFill>
              </a:endParaRPr>
            </a:p>
          </p:txBody>
        </p:sp>
        <p:sp>
          <p:nvSpPr>
            <p:cNvPr id="4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2684E2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FA783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  <a:endParaRPr lang="en-US" sz="2800" dirty="0">
                <a:solidFill>
                  <a:srgbClr val="FA78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sp>
        <p:nvSpPr>
          <p:cNvPr id="5" name="KSO_Shape"/>
          <p:cNvSpPr/>
          <p:nvPr/>
        </p:nvSpPr>
        <p:spPr bwMode="auto">
          <a:xfrm>
            <a:off x="3871178" y="2795868"/>
            <a:ext cx="1028483" cy="706223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8" name="Rectangle 49"/>
          <p:cNvSpPr/>
          <p:nvPr/>
        </p:nvSpPr>
        <p:spPr>
          <a:xfrm>
            <a:off x="5142230" y="2557145"/>
            <a:ext cx="3653155" cy="58356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0" lvl="1" algn="ctr"/>
            <a:r>
              <a:rPr lang="zh-CN" altLang="en-US" sz="3200" b="1" dirty="0" smtClean="0">
                <a:solidFill>
                  <a:srgbClr val="2684E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二、资产卡片新建</a:t>
            </a:r>
            <a:endParaRPr lang="zh-CN" altLang="en-US" sz="3200" b="1" dirty="0" smtClean="0">
              <a:solidFill>
                <a:srgbClr val="2684E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椭圆 38"/>
          <p:cNvSpPr>
            <a:spLocks noChangeAspect="1"/>
          </p:cNvSpPr>
          <p:nvPr/>
        </p:nvSpPr>
        <p:spPr>
          <a:xfrm>
            <a:off x="4297387" y="1844824"/>
            <a:ext cx="72000" cy="72000"/>
          </a:xfrm>
          <a:prstGeom prst="ellipse">
            <a:avLst/>
          </a:prstGeom>
          <a:solidFill>
            <a:srgbClr val="2684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40" name="椭圆 39"/>
          <p:cNvSpPr>
            <a:spLocks noChangeAspect="1"/>
          </p:cNvSpPr>
          <p:nvPr/>
        </p:nvSpPr>
        <p:spPr>
          <a:xfrm>
            <a:off x="4297387" y="1844824"/>
            <a:ext cx="72000" cy="72000"/>
          </a:xfrm>
          <a:prstGeom prst="ellipse">
            <a:avLst/>
          </a:prstGeom>
          <a:solidFill>
            <a:srgbClr val="2684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41" name="椭圆 40"/>
          <p:cNvSpPr>
            <a:spLocks noChangeAspect="1"/>
          </p:cNvSpPr>
          <p:nvPr/>
        </p:nvSpPr>
        <p:spPr>
          <a:xfrm>
            <a:off x="4297387" y="1844824"/>
            <a:ext cx="72000" cy="72000"/>
          </a:xfrm>
          <a:prstGeom prst="ellipse">
            <a:avLst/>
          </a:prstGeom>
          <a:solidFill>
            <a:srgbClr val="2684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42" name="椭圆 41"/>
          <p:cNvSpPr>
            <a:spLocks noChangeAspect="1"/>
          </p:cNvSpPr>
          <p:nvPr/>
        </p:nvSpPr>
        <p:spPr>
          <a:xfrm>
            <a:off x="4297387" y="1844824"/>
            <a:ext cx="72000" cy="72000"/>
          </a:xfrm>
          <a:prstGeom prst="ellipse">
            <a:avLst/>
          </a:prstGeom>
          <a:solidFill>
            <a:srgbClr val="2684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43" name="椭圆 42"/>
          <p:cNvSpPr>
            <a:spLocks noChangeAspect="1"/>
          </p:cNvSpPr>
          <p:nvPr/>
        </p:nvSpPr>
        <p:spPr>
          <a:xfrm>
            <a:off x="4297387" y="1844824"/>
            <a:ext cx="72000" cy="72000"/>
          </a:xfrm>
          <a:prstGeom prst="ellipse">
            <a:avLst/>
          </a:prstGeom>
          <a:solidFill>
            <a:srgbClr val="2684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44" name="椭圆 43"/>
          <p:cNvSpPr>
            <a:spLocks noChangeAspect="1"/>
          </p:cNvSpPr>
          <p:nvPr/>
        </p:nvSpPr>
        <p:spPr>
          <a:xfrm>
            <a:off x="4297387" y="1844824"/>
            <a:ext cx="72000" cy="72000"/>
          </a:xfrm>
          <a:prstGeom prst="ellipse">
            <a:avLst/>
          </a:prstGeom>
          <a:solidFill>
            <a:srgbClr val="2684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45" name="椭圆 44"/>
          <p:cNvSpPr>
            <a:spLocks noChangeAspect="1"/>
          </p:cNvSpPr>
          <p:nvPr/>
        </p:nvSpPr>
        <p:spPr>
          <a:xfrm>
            <a:off x="4297387" y="1844824"/>
            <a:ext cx="72000" cy="72000"/>
          </a:xfrm>
          <a:prstGeom prst="ellipse">
            <a:avLst/>
          </a:prstGeom>
          <a:solidFill>
            <a:srgbClr val="2684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46" name="椭圆 45"/>
          <p:cNvSpPr>
            <a:spLocks noChangeAspect="1"/>
          </p:cNvSpPr>
          <p:nvPr/>
        </p:nvSpPr>
        <p:spPr>
          <a:xfrm>
            <a:off x="4297387" y="1844824"/>
            <a:ext cx="72000" cy="72000"/>
          </a:xfrm>
          <a:prstGeom prst="ellipse">
            <a:avLst/>
          </a:prstGeom>
          <a:solidFill>
            <a:srgbClr val="2684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47" name="椭圆 46"/>
          <p:cNvSpPr>
            <a:spLocks noChangeAspect="1"/>
          </p:cNvSpPr>
          <p:nvPr/>
        </p:nvSpPr>
        <p:spPr>
          <a:xfrm>
            <a:off x="4297387" y="1844824"/>
            <a:ext cx="72000" cy="72000"/>
          </a:xfrm>
          <a:prstGeom prst="ellipse">
            <a:avLst/>
          </a:prstGeom>
          <a:solidFill>
            <a:srgbClr val="2684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48" name="椭圆 47"/>
          <p:cNvSpPr>
            <a:spLocks noChangeAspect="1"/>
          </p:cNvSpPr>
          <p:nvPr/>
        </p:nvSpPr>
        <p:spPr>
          <a:xfrm>
            <a:off x="4297387" y="1844824"/>
            <a:ext cx="72000" cy="72000"/>
          </a:xfrm>
          <a:prstGeom prst="ellipse">
            <a:avLst/>
          </a:prstGeom>
          <a:solidFill>
            <a:srgbClr val="2684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58" name="等腰三角形 57"/>
          <p:cNvSpPr/>
          <p:nvPr/>
        </p:nvSpPr>
        <p:spPr>
          <a:xfrm rot="10800000">
            <a:off x="9820080" y="-27384"/>
            <a:ext cx="2386300" cy="2209154"/>
          </a:xfrm>
          <a:prstGeom prst="triangle">
            <a:avLst>
              <a:gd name="adj" fmla="val 0"/>
            </a:avLst>
          </a:prstGeom>
          <a:solidFill>
            <a:srgbClr val="1C76CE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等腰三角形 58"/>
          <p:cNvSpPr/>
          <p:nvPr/>
        </p:nvSpPr>
        <p:spPr>
          <a:xfrm>
            <a:off x="0" y="4698175"/>
            <a:ext cx="2386300" cy="2209154"/>
          </a:xfrm>
          <a:prstGeom prst="triangle">
            <a:avLst>
              <a:gd name="adj" fmla="val 0"/>
            </a:avLst>
          </a:prstGeom>
          <a:solidFill>
            <a:srgbClr val="1C76CE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6${H`WB$I}0M`3L20])IM4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4150" y="2609215"/>
            <a:ext cx="5921375" cy="2644140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3181350" y="146050"/>
            <a:ext cx="4989195" cy="648335"/>
          </a:xfrm>
          <a:prstGeom prst="round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665980" y="240030"/>
            <a:ext cx="22028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资产卡片新建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J[9@@U)`Q~]~ME_BC`%]TIR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0635" y="2654300"/>
            <a:ext cx="5369560" cy="259905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7117715" y="1682115"/>
            <a:ext cx="376555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依次点击验收入账</a:t>
            </a:r>
            <a:r>
              <a:rPr lang="en-US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-</a:t>
            </a:r>
            <a:r>
              <a:rPr lang="zh-CN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资产卡片新建，进入资产卡片新建功能</a:t>
            </a:r>
            <a:endParaRPr lang="zh-CN" altLang="en-US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59535" y="1682115"/>
            <a:ext cx="376555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部门资产管理员</a:t>
            </a:r>
            <a:r>
              <a:rPr lang="zh-CN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从校园办事大厅进入资产管理系统</a:t>
            </a:r>
            <a:endParaRPr lang="zh-CN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7" name="右箭头 6"/>
          <p:cNvSpPr/>
          <p:nvPr/>
        </p:nvSpPr>
        <p:spPr>
          <a:xfrm>
            <a:off x="5428615" y="1793875"/>
            <a:ext cx="1440180" cy="360045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圆角矩形 102"/>
          <p:cNvSpPr/>
          <p:nvPr/>
        </p:nvSpPr>
        <p:spPr>
          <a:xfrm>
            <a:off x="511810" y="969010"/>
            <a:ext cx="4558665" cy="521335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A783A"/>
              </a:solidFill>
            </a:endParaRPr>
          </a:p>
        </p:txBody>
      </p:sp>
      <p:grpSp>
        <p:nvGrpSpPr>
          <p:cNvPr id="104" name="组合 103"/>
          <p:cNvGrpSpPr/>
          <p:nvPr/>
        </p:nvGrpSpPr>
        <p:grpSpPr>
          <a:xfrm>
            <a:off x="5171097" y="1122199"/>
            <a:ext cx="604358" cy="216024"/>
            <a:chOff x="264939" y="188640"/>
            <a:chExt cx="604358" cy="216024"/>
          </a:xfrm>
        </p:grpSpPr>
        <p:sp>
          <p:nvSpPr>
            <p:cNvPr id="105" name="燕尾形 104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2684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6" name="燕尾形 105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2684E2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7" name="燕尾形 106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2684E2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1" name="文本框 9"/>
          <p:cNvSpPr txBox="1"/>
          <p:nvPr/>
        </p:nvSpPr>
        <p:spPr>
          <a:xfrm>
            <a:off x="879475" y="1042035"/>
            <a:ext cx="4081145" cy="37592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2000" b="1" dirty="0" smtClean="0">
                <a:solidFill>
                  <a:srgbClr val="2684E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资产分类选择</a:t>
            </a:r>
            <a:endParaRPr lang="zh-CN" altLang="en-US" sz="2000" b="1" dirty="0" smtClean="0">
              <a:solidFill>
                <a:srgbClr val="2684E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 descr=")[TVVXZLCC@JFE@)C15W6[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8705" y="2172970"/>
            <a:ext cx="10058400" cy="4122420"/>
          </a:xfrm>
          <a:prstGeom prst="rect">
            <a:avLst/>
          </a:prstGeom>
        </p:spPr>
      </p:pic>
      <p:sp>
        <p:nvSpPr>
          <p:cNvPr id="10" name="圆角矩形 9"/>
          <p:cNvSpPr/>
          <p:nvPr/>
        </p:nvSpPr>
        <p:spPr>
          <a:xfrm>
            <a:off x="3272790" y="146050"/>
            <a:ext cx="4989195" cy="648335"/>
          </a:xfrm>
          <a:prstGeom prst="round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4665980" y="240030"/>
            <a:ext cx="22028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资产卡片新建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圆角矩形 102"/>
          <p:cNvSpPr/>
          <p:nvPr/>
        </p:nvSpPr>
        <p:spPr>
          <a:xfrm>
            <a:off x="492125" y="735965"/>
            <a:ext cx="4558665" cy="521335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A783A"/>
              </a:solidFill>
            </a:endParaRPr>
          </a:p>
        </p:txBody>
      </p:sp>
      <p:grpSp>
        <p:nvGrpSpPr>
          <p:cNvPr id="104" name="组合 103"/>
          <p:cNvGrpSpPr/>
          <p:nvPr/>
        </p:nvGrpSpPr>
        <p:grpSpPr>
          <a:xfrm>
            <a:off x="5179987" y="969164"/>
            <a:ext cx="604358" cy="216024"/>
            <a:chOff x="264939" y="188640"/>
            <a:chExt cx="604358" cy="216024"/>
          </a:xfrm>
        </p:grpSpPr>
        <p:sp>
          <p:nvSpPr>
            <p:cNvPr id="105" name="燕尾形 104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2684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6" name="燕尾形 105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2684E2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7" name="燕尾形 106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2684E2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1" name="文本框 9"/>
          <p:cNvSpPr txBox="1"/>
          <p:nvPr/>
        </p:nvSpPr>
        <p:spPr>
          <a:xfrm>
            <a:off x="869950" y="808990"/>
            <a:ext cx="4081145" cy="37592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2000" b="1" dirty="0" smtClean="0">
                <a:solidFill>
                  <a:srgbClr val="2684E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资产卡片填写</a:t>
            </a:r>
            <a:endParaRPr lang="zh-CN" altLang="en-US" sz="2000" b="1" dirty="0" smtClean="0">
              <a:solidFill>
                <a:srgbClr val="2684E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42380" y="1055370"/>
            <a:ext cx="5271770" cy="560197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544435" y="4099560"/>
            <a:ext cx="1920875" cy="27559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p>
            <a:r>
              <a:rPr lang="zh-CN" altLang="en-US" sz="1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根据实际报销的金额填写</a:t>
            </a:r>
            <a:endParaRPr lang="zh-CN" altLang="en-US" sz="12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92125" y="1789430"/>
            <a:ext cx="5192395" cy="38461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卡片填写注意事项</a:t>
            </a:r>
            <a:r>
              <a:rPr lang="zh-CN" altLang="en-US"/>
              <a:t>：</a:t>
            </a:r>
            <a:endParaRPr lang="zh-CN" altLang="en-US"/>
          </a:p>
          <a:p>
            <a:r>
              <a:rPr lang="en-US" altLang="zh-CN"/>
              <a:t>1</a:t>
            </a:r>
            <a:r>
              <a:rPr lang="zh-CN" altLang="en-US"/>
              <a:t>、带</a:t>
            </a:r>
            <a:r>
              <a:rPr lang="en-US" altLang="zh-CN"/>
              <a:t>“</a:t>
            </a:r>
            <a:r>
              <a:rPr lang="en-US" altLang="zh-CN">
                <a:solidFill>
                  <a:srgbClr val="FF0000"/>
                </a:solidFill>
              </a:rPr>
              <a:t>*</a:t>
            </a:r>
            <a:r>
              <a:rPr lang="en-US" altLang="zh-CN"/>
              <a:t>”</a:t>
            </a:r>
            <a:r>
              <a:rPr lang="zh-CN" altLang="en-US"/>
              <a:t>为必填项</a:t>
            </a:r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、存放地点需准确填写（如西区行政楼A311），无固定存放地点则选择登记相应部门下(如翻译学院）；</a:t>
            </a:r>
            <a:endParaRPr lang="zh-CN" altLang="en-US"/>
          </a:p>
          <a:p>
            <a:r>
              <a:rPr lang="en-US" altLang="zh-CN"/>
              <a:t>3</a:t>
            </a:r>
            <a:r>
              <a:rPr lang="zh-CN" altLang="en-US"/>
              <a:t>、使用人为具体的使用人或管理人；</a:t>
            </a:r>
            <a:endParaRPr lang="zh-CN" altLang="en-US"/>
          </a:p>
          <a:p>
            <a:r>
              <a:rPr lang="en-US" altLang="zh-CN"/>
              <a:t>4</a:t>
            </a:r>
            <a:r>
              <a:rPr lang="zh-CN" altLang="en-US"/>
              <a:t>、资产价值应为实际报销金额；</a:t>
            </a:r>
            <a:endParaRPr lang="zh-CN" altLang="en-US"/>
          </a:p>
          <a:p>
            <a:r>
              <a:rPr lang="en-US" altLang="zh-CN"/>
              <a:t>5</a:t>
            </a:r>
            <a:r>
              <a:rPr lang="zh-CN" altLang="en-US"/>
              <a:t>、资产实物照片上传至“照片”中，其他附件材料上传至“附件材料”；</a:t>
            </a:r>
            <a:endParaRPr lang="zh-CN" altLang="en-US"/>
          </a:p>
          <a:p>
            <a:r>
              <a:rPr lang="en-US" altLang="zh-CN"/>
              <a:t>6</a:t>
            </a:r>
            <a:r>
              <a:rPr lang="zh-CN" altLang="en-US"/>
              <a:t>、</a:t>
            </a:r>
            <a:r>
              <a:rPr lang="zh-CN" altLang="en-US"/>
              <a:t>附件材料应清晰平整，包括发票（写明经手人、验收人）、支付记录、验收纪要（五万以上）或委托验收表（一万以上五万以下）、购销合同（有则提供）。图书需上传图书清单。</a:t>
            </a:r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3181350" y="146050"/>
            <a:ext cx="4989195" cy="648335"/>
          </a:xfrm>
          <a:prstGeom prst="round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4665980" y="240030"/>
            <a:ext cx="22028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资产卡片新建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>
            <a:off x="5233491" y="3140968"/>
            <a:ext cx="324036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3361283" y="2132856"/>
            <a:ext cx="2032248" cy="2032248"/>
            <a:chOff x="1677608" y="2996952"/>
            <a:chExt cx="1395643" cy="1395643"/>
          </a:xfrm>
        </p:grpSpPr>
        <p:sp>
          <p:nvSpPr>
            <p:cNvPr id="3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FA783A"/>
                </a:solidFill>
              </a:endParaRPr>
            </a:p>
          </p:txBody>
        </p:sp>
        <p:sp>
          <p:nvSpPr>
            <p:cNvPr id="4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2684E2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FA783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  <a:endParaRPr lang="en-US" sz="2800" dirty="0">
                <a:solidFill>
                  <a:srgbClr val="FA78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sp>
        <p:nvSpPr>
          <p:cNvPr id="5" name="KSO_Shape"/>
          <p:cNvSpPr/>
          <p:nvPr/>
        </p:nvSpPr>
        <p:spPr bwMode="auto">
          <a:xfrm>
            <a:off x="3871178" y="2795868"/>
            <a:ext cx="1028483" cy="706223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8" name="Rectangle 49"/>
          <p:cNvSpPr/>
          <p:nvPr/>
        </p:nvSpPr>
        <p:spPr>
          <a:xfrm>
            <a:off x="5198745" y="2557145"/>
            <a:ext cx="4191000" cy="107632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0" lvl="1" algn="ctr"/>
            <a:r>
              <a:rPr lang="zh-CN" altLang="en-US" sz="3200" b="1" dirty="0" smtClean="0">
                <a:solidFill>
                  <a:srgbClr val="2684E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三、资产验收及验收单修改</a:t>
            </a:r>
            <a:endParaRPr lang="zh-CN" altLang="en-US" sz="3200" b="1" dirty="0" smtClean="0">
              <a:solidFill>
                <a:srgbClr val="2684E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椭圆 38"/>
          <p:cNvSpPr>
            <a:spLocks noChangeAspect="1"/>
          </p:cNvSpPr>
          <p:nvPr/>
        </p:nvSpPr>
        <p:spPr>
          <a:xfrm>
            <a:off x="4297387" y="1844824"/>
            <a:ext cx="72000" cy="72000"/>
          </a:xfrm>
          <a:prstGeom prst="ellipse">
            <a:avLst/>
          </a:prstGeom>
          <a:solidFill>
            <a:srgbClr val="2684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40" name="椭圆 39"/>
          <p:cNvSpPr>
            <a:spLocks noChangeAspect="1"/>
          </p:cNvSpPr>
          <p:nvPr/>
        </p:nvSpPr>
        <p:spPr>
          <a:xfrm>
            <a:off x="4297387" y="1844824"/>
            <a:ext cx="72000" cy="72000"/>
          </a:xfrm>
          <a:prstGeom prst="ellipse">
            <a:avLst/>
          </a:prstGeom>
          <a:solidFill>
            <a:srgbClr val="2684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41" name="椭圆 40"/>
          <p:cNvSpPr>
            <a:spLocks noChangeAspect="1"/>
          </p:cNvSpPr>
          <p:nvPr/>
        </p:nvSpPr>
        <p:spPr>
          <a:xfrm>
            <a:off x="4297387" y="1844824"/>
            <a:ext cx="72000" cy="72000"/>
          </a:xfrm>
          <a:prstGeom prst="ellipse">
            <a:avLst/>
          </a:prstGeom>
          <a:solidFill>
            <a:srgbClr val="2684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42" name="椭圆 41"/>
          <p:cNvSpPr>
            <a:spLocks noChangeAspect="1"/>
          </p:cNvSpPr>
          <p:nvPr/>
        </p:nvSpPr>
        <p:spPr>
          <a:xfrm>
            <a:off x="4297387" y="1844824"/>
            <a:ext cx="72000" cy="72000"/>
          </a:xfrm>
          <a:prstGeom prst="ellipse">
            <a:avLst/>
          </a:prstGeom>
          <a:solidFill>
            <a:srgbClr val="2684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43" name="椭圆 42"/>
          <p:cNvSpPr>
            <a:spLocks noChangeAspect="1"/>
          </p:cNvSpPr>
          <p:nvPr/>
        </p:nvSpPr>
        <p:spPr>
          <a:xfrm>
            <a:off x="4297387" y="1844824"/>
            <a:ext cx="72000" cy="72000"/>
          </a:xfrm>
          <a:prstGeom prst="ellipse">
            <a:avLst/>
          </a:prstGeom>
          <a:solidFill>
            <a:srgbClr val="2684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44" name="椭圆 43"/>
          <p:cNvSpPr>
            <a:spLocks noChangeAspect="1"/>
          </p:cNvSpPr>
          <p:nvPr/>
        </p:nvSpPr>
        <p:spPr>
          <a:xfrm>
            <a:off x="4297387" y="1844824"/>
            <a:ext cx="72000" cy="72000"/>
          </a:xfrm>
          <a:prstGeom prst="ellipse">
            <a:avLst/>
          </a:prstGeom>
          <a:solidFill>
            <a:srgbClr val="2684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45" name="椭圆 44"/>
          <p:cNvSpPr>
            <a:spLocks noChangeAspect="1"/>
          </p:cNvSpPr>
          <p:nvPr/>
        </p:nvSpPr>
        <p:spPr>
          <a:xfrm>
            <a:off x="4297387" y="1844824"/>
            <a:ext cx="72000" cy="72000"/>
          </a:xfrm>
          <a:prstGeom prst="ellipse">
            <a:avLst/>
          </a:prstGeom>
          <a:solidFill>
            <a:srgbClr val="2684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46" name="椭圆 45"/>
          <p:cNvSpPr>
            <a:spLocks noChangeAspect="1"/>
          </p:cNvSpPr>
          <p:nvPr/>
        </p:nvSpPr>
        <p:spPr>
          <a:xfrm>
            <a:off x="4297387" y="1844824"/>
            <a:ext cx="72000" cy="72000"/>
          </a:xfrm>
          <a:prstGeom prst="ellipse">
            <a:avLst/>
          </a:prstGeom>
          <a:solidFill>
            <a:srgbClr val="2684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47" name="椭圆 46"/>
          <p:cNvSpPr>
            <a:spLocks noChangeAspect="1"/>
          </p:cNvSpPr>
          <p:nvPr/>
        </p:nvSpPr>
        <p:spPr>
          <a:xfrm>
            <a:off x="4297387" y="1844824"/>
            <a:ext cx="72000" cy="72000"/>
          </a:xfrm>
          <a:prstGeom prst="ellipse">
            <a:avLst/>
          </a:prstGeom>
          <a:solidFill>
            <a:srgbClr val="2684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58" name="等腰三角形 57"/>
          <p:cNvSpPr/>
          <p:nvPr/>
        </p:nvSpPr>
        <p:spPr>
          <a:xfrm rot="10800000">
            <a:off x="9820080" y="-27384"/>
            <a:ext cx="2386300" cy="2209154"/>
          </a:xfrm>
          <a:prstGeom prst="triangle">
            <a:avLst>
              <a:gd name="adj" fmla="val 0"/>
            </a:avLst>
          </a:prstGeom>
          <a:solidFill>
            <a:srgbClr val="1C76CE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等腰三角形 58"/>
          <p:cNvSpPr/>
          <p:nvPr/>
        </p:nvSpPr>
        <p:spPr>
          <a:xfrm>
            <a:off x="0" y="4698175"/>
            <a:ext cx="2386300" cy="2209154"/>
          </a:xfrm>
          <a:prstGeom prst="triangle">
            <a:avLst>
              <a:gd name="adj" fmla="val 0"/>
            </a:avLst>
          </a:prstGeom>
          <a:solidFill>
            <a:srgbClr val="1C76CE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REFSHAPE" val="532085660"/>
  <p:tag name="KSO_WM_UNIT_PLACING_PICTURE_USER_VIEWPORT" val="{&quot;height&quot;:3975,&quot;width&quot;:7275}"/>
</p:tagLst>
</file>

<file path=ppt/tags/tag3.xml><?xml version="1.0" encoding="utf-8"?>
<p:tagLst xmlns:p="http://schemas.openxmlformats.org/presentationml/2006/main">
  <p:tag name="KSO_WM_DOC_GUID" val="{c0528be8-b957-4298-9306-ad1ca46f1e10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item1.xml><?xml version="1.0" encoding="utf-8"?>
<s:customData xmlns="http://www.wps.cn/officeDocument/2013/wpsCustomData" xmlns:s="http://www.wps.cn/officeDocument/2013/wpsCustomData">
  <extobjs>
    <extobj name="ECB019B1-382A-4266-B25C-5B523AA43C14-1">
      <extobjdata type="ECB019B1-382A-4266-B25C-5B523AA43C14" data="ewogICAiRmlsZUlkIiA6ICI2OTk1MjI5NTAwMyIsCiAgICJHcm91cElkIiA6ICI3MjQwOTM0MyIsCiAgICJJbWFnZSIgOiAiaVZCT1J3MEtHZ29BQUFBTlNVaEVVZ0FBQXNFQUFBTFdDQVlBQUFDbllrNVhBQUFBQ1hCSVdYTUFBQXNUQUFBTEV3RUFtcHdZQUFBZ0FFbEVRVlI0bk96ZGZWek45LzgvOE1jNWtVcEtJbEZoeThxd3NtcXpvVnh0RWpNWHlWekVzSVp5dGZBZDhmR1phVVFwdWFpR01pTUt1WmlMWklxRXVVcUVXREZ6WGMyRXBndXBjMzUvOUR2dlQ2ZHowZW1DdHAzSC9YYjczcjdPKy8xNnY5NnZjOWlueDNuMWZMOWVBQ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GcENWRjlENkN1dmZ2dXUyZEZJdEg3OVQwT292b2lsVXFUTDE2ODJMdSt4MEZFUlBSM0pxN3ZBZFExQm1EU2RpS1JxRmQ5ajRHSWlPanZya0Y5RCtCVnVYRGhRbjBQZ2VpMWMzUjByTzhoRUJFUi9TUDg2MmFDaVlpSWlJaXF3aEJNUkVSRVJGcUhJWmlJaUlpSXRBNURNQkVSRVJGcEhZWmdJaUlpSXRJNkRNRkVSRVJFcEhVWWdvbUlpSWhJNnpBRUV4RVJFWkhXWVFnbUlpSWlJcTNERUV4RVJFUkVXb2NobUlpSWlJaTBEa013RVJFUkVXa2RobUFpSWlJaTBqb013VVJFUkVTa2RSaUNpWWlJaUVqck1BU3JjUExrU1dSbVppbzlOM2Z1WEFRSEI5Zlp2U1FTQ2VMajQ1R2NuRnlqNjU4OWV3YUpSS0x5Zkc1dUxnb0tDbW80dWxjakl5TUR5Y25KYXNmOWR4QWRIYTN5M3dFUkVSSDljeldvN3dIOEhVa2tFa1JHUmlJakl3T2VucDd3OXZhR3JxNHVBQ0F2THcvSGpoM0QxS2xUNit4K0pTVWxDQXNMZzBRaVFiZHUzWVI3YWVxcnI3N0NvMGVQc0cvZlBvakZpdDlyQmd3WWdFbVRKbUh5NU1scSt6bC8vanh1M0xoUnJYdFhaR3RyQzBkSFI0M2Fob2VISXpVMUZXZlBucTN4L1dyajVzMmJPSGZ1bk5KemJtNXVNREV4UVdabUpsYXVYQWxmWDEvWTJ0cXE3ZS9FaVJQNDZxdXZhaldtQ3hjdTFPcDZJaUlpMGh4RHNCSmlzUmdiTm16QTk5OS9qODJiTitQNjlldjQvdnZ2QVFDeHNiRW9LeXZENnRXcnNYcjFhclg5ZUhwNnd0ZlhGd0FRSHgrdnRtMlhMbDJRa0pDQTRPQmcyTnZicTJ6WHBFa1RPRHM3QzYvejh2Snc5ZXBWZlBiWlowb0RjSFVjT1hJRXUzYnRxdkgxbzBhTjBqZ0VQM3YyRE1iR3hqVytseklsSlNYdzhmRkJYbDRlTm0vZURFTkRRNVZ0TDEyNnBISTIzOUhSRVNZbUpqaDI3QmpFWWpFKy92aGpqY2R3Nk5BaDZPdnJBd0R1M3IyTGNlUEd5YzN3cXp0R1JFUkVydzlEc0FvTkd6YkU5T25UOGVHSEg4TEF3QUFBa0pPVGc2MWJ0OExUMHhORGh3NEZBS1NscFdISmtpVUlDQWlBalkwTkFDQXBLUW5oNGVGNCsrMjNoZjRXTGx5bzBYM2o0dUlRRnhlbjhyeTF0YlZjQ0Q1MjdCaWtVaW42OWV1bk5vQ3VYNzhlNjlldlYzcXU0Z3lrcnE0dVRwOCtyZEJteFlvVmlJbUpVVGxicVduNGxjbk56VVdyVnEycWRVMVZWcTVjaWN1WEwyUExsaTFxQTNCRkZkL1BsU3RYTUg3OGVBRGx2dzNZdjM4L1dyUm9vYlpNcFYrL2ZqQXhNUkZlR3hvYUN2OWVHamR1REtEOGk0dU11bU5FUkVUMCtqQUVWOEhKeVFtRmhZVzRkZXNXQWdJQ29LdXJDeTh2THlIRWJOdTJEUUJnWjJjSGMzTnpTQ1FTSERwMENKYVdsdWpYcjUvUVQrVmZ2UjgvZmh5RmhZVndjM05UZXQrSER4OGlOVFVWZ3dZTmdrZ2tFbzVYL0RNQS9QVFRUK2pldlRzNmQrNnNjaGJYM2QwZEkwYU13R2VmZlZiOUQrQVZLQ2dvUUY1ZUh1enM3T3Fzei9UMGRPellzUU9qUjQrdXNuU2hzc3pNVEppYm04c2RPMzc4T0hKeWNnQUFnWUdCS3EvdDBxV0xYQWl1K0FWRlJ0a1hoT3ArYVNBaUlxSzZ4UkJjaFljUEg4TFgxeGNtSmlad2RYWEZzR0hEaEFDY25wNk92WHYzUWtkSEJ3c1hMc1RhdFd0UlZsWUdGeGNYMk5qWXlKVW42T2pvQ0grV1NDU0lqWTNGNWN1WFlXVmxwYlQ4SVNRa0JDa3BLYkN3c01ENzc3K3ZkR3czYjk1RVJrWUdvcUtpSUJhTDBhNWRPNVh2bzJuVHBtclB2MDQzYjk0RWdEcDk0Q3dzTEF5NnVycVlNR0ZDdGE4ZFBYbzAvUHo4NU1KelZGUVVMQ3dzc0hmdlhxVmxKc2VPSGNPY09YUFFvRUg1ZjBLMnRyYnc5L2VIaTR1TFF2dWlvaUxFeGNXaFQ1OCtzTEN3VU9pcnFLaW8zbXFqaVlpSXRCVkRzQnJuejUvSHZIbnpVRmhZaUhIanhtSGd3SUhDdVJNblRtREJnZ1V3TnplSHY3OC9wazJiaHNtVEoyUEpraVdZTVdPRzJuN0ZZakVDQWdJd2N1UkkrUG41WWR1MmJXamF0S2x3UGpFeEVTa3BLUmd6Wm96S0FBd0FXN1pzQVFDaERDTS9QeDk1ZVhsSzJ6NTkraFMzYjkrV08yWmlZcUpRbDF0V1ZvYjkrL2NyWEgvcjFpMEFVSHF1dXE1Y3VRSUF5TTdPeHExYnQvRG1tMi9XcXI5YnQyN2h3b1VMY0hWMVJiTm16V285dmdNSER1RDY5ZXZ3OC9ORFptWW1ybDY5aW9FREJ3cGxEa0Q1NXdTVS8xMFdGeGREUjBjSFhidDJ4WXNYTHhUNisvUFBQN0YrL1hwWVdWbXBIRi9YcmwzeCtQRmptSnFhMW5yOFJFUkVWRFdHWUNVa0VnbWlvcUt3ZnYxNm1KbVpJU3dzREIwNmRBQlFIdUEyYmRxRTVPUmtXRnRiSXpRMEZLMWJ0MFpZV0JobXpab0ZEdzhQZUhoNFlNU0lFVXBuL1dSTVRVMnhZTUVDWEx4NFVYaVFDaWgvMEMwZ0lBQk9UazZZT1hPbXl1c2ZQSGlBUTRjT3lSM2J2WHMzMXF4Wm83VDlqaDA3c0dQSERybGozdDdlOFBMeWtqdFdWbGFHUllzV3FieXZ1bk9hT252MkxNUmlNUm8yYklpa3BLUmFoK0NqUjQ4Q0FIcjE2bFhyc1FIQWl4Y3YwS2xUSnd3Wk1nUWhJU0U0Y09BQUJnOGVMTmRHdHJTYldDekd6cDA3RVJvYVdtVy9tdFNGYzRVSUlpS2kxNE1oV0ltZ29DRHMyTEVEOXZiMkNBNE9ob21KQ2JLeXNqQnYzanpjdVhNSEJnWUdtRFJwRWlaTW1DQXNaMlpuWjRmWTJGZ0VCUVVoT2pvYTBkSFI2TlNwRTlhc1dTUE10aTVmdmx3aGlBTGxhOUZXbHBxYXFuUVdlTy9ldmJDeXNrSkVSSVF3RzFuWnVYUG41TW92SEIwZE1XWEtGSHo1NVpkeXg1VFIxZFhGOGVQSEZZNkhob1ppKy9idFNoK2FBNEFQUC94UTZmSEtuajkvanZQbnp3dTF0UHYzNzRlWGw1ZENyWE4xWEx4NEVRRFVycXBSbFlyM2QzZDNGMG9qVHA0OGlWNjllaWtzV3ljTHdRMGFOTURZc1dNeGR1eFlTS1ZTUEgvK1hLSHZSNDhld2NQREF3RUJBVW8vSjMxOWZhR3Nnb2lJaUY0UC91UlZZc1NJRVpCSUpKZ3padzRlUFhxRW9xSWlHQm9hb20zYnR1amV2VHMrK2VRVE5HblNCSC8rK2FmQ3RUTm56c1R3NGNNUkh4OFBZMk5qcGN1QTFXWTIxZFRVRkdscGFUaDA2QkJjWFYxeCtQQmh0ZTFsWWExaUtGYWxyS3dNVXFsVTZUckZzanJYNnE1aFhGbENRZ0pldm55SlBuMzZvRVdMRmtoS1NzS3BVNmZRbzBlUEd2ZDUrL1p0Nk92cm8yWExsdFcrVmlxVkFsRCsrV1JsWmVIQmd3ZVlOMjhlMHRQVEVSOGZEejgvUHdCQWFXbXB3blY1ZVhseUQwTldKcnUyTW45L2Z3d1lNS0RhWXljaUlxS2FZd2hXNG8wMzNoQUN5NkJCZ3hUT3kxYUVVR1g4K1BINDVwdHZWSjVYMW1kMUpDVWxvV2ZQbnVqWnM2ZlNFSHo3OW0waG5NbHFWUFB6OHhWcWdpc3JMUzFGbzBhTmFqVTJkYVJTS2JadjN3NWRYVjBNR0RBQUJnWUdhTmFzR1NJakkyc1ZndlB5OG1wY1N5c0xzdzBiTmxRNDkvUFBQNk5aczJibzJyVXJUcDQ4aWJpNE9IaDRlS0I5Ky9acXYxeXNXYk1HM2JwMTAraitYQ1dDaUlpb2ZqQUVhNkIvLy80WU5teVkzTEhTMGxMbzZPZ28vQnAvMHFSSkt2c3BLeXZUYUVhMktrT0hEb1dKaVFsU1UxT1ZuaDh4WW9UQ3NTMWJ0Z2dQMHFsU1ZGUUVzVmlNeE1SRWhYUDM3dDBEQUtYbk5IWDQ4R0hjdW5VTGd3WU5FbWJJUFR3OHNHN2RPaVFtSnVLamp6NnFVYitscGFWS1E2d21pb3FLQUNpdTFTdVJTSkNRa0lEKy9mc0xENzNwNnVvaU9Ua1o3ZHUzRjBwUmxKVXhUSjgrdlVaaklTSWlvdGVISVZnRDV1Ym1jak4yUlVWRjZOR2pCM3g4ZlBERkYxOW8zTStMRnkvcVpLYTFmZnYyU28rUEh6OGU0OGVQeDZOSGo5Q2lSUXNBNVEraCtmajRZTjI2ZFhCeWNoTGFmdnp4eDNLckhRRGxzOFg1K2ZtWU8zZXV5bnVyTzZkT1FVRUJWcTllRFIwZEhibmE1TkdqUnlNbUpnWkJRVUhvMnJXcjNDWVNtdExUMHhQQ2JIVTlmdndZQUJSbWtrK2NPSUhzN0d4aDFsNVBUdytPam81SVNVbUJsNWNYWHI1OENVQjVDRjY5ZWpVKytPQURqZTZ2YnZVUElpSWllblVZZ211Z3VMZ1lBT1JXZGRERWt5ZFBhaFR5cXVPYmI3N0J1WFBuc0hYclZqUnIxZ3pYcjE4SFVMN1RYRVZIamh4UnVQYlJvMGQ0NzczM3NHelpNb1Z6NGVIaDJMVnJGNUtTa3BUZXQyL2Z2bXJIdFh6NWN1VG01bUxzMkxGeXEyWVlHaHBpeXBRcENBd014SC8rOHgrc1hMbXkydHMvbTV1YjQvYnQyeWd0TGRYNEFiTm16WnJoN2JmZnhwMDdkd0FBRmhZV2VQNzhPZnIyN1l2bno1OWoyYkpsME5IUlFWQlFFUDc2Nnk5aCtibXlzakk4ZS9aTUNNSEtacUNyV2lLUGlJaUk2aDlEY0EzY3YzOGZBR0JtWmxidDZ5cnZURmJYUm84ZWpTTkhqbURHakJrSUR3L0gwYU5IOGVhYmI4cnRhcVpNYVdrcEhqeDRBQ2NuSjdrMWkyVmtEOFFwTzFlVjZPaG9IRHg0RUczYnRvVzN0N2ZDZVE4UER4dytmQmduVDU3RWloVXI4UFhYWDFlcmZ4c2JHOXk2ZFF1Ly9mYWJ4cnZGOWVuVEIzMzY5RUZJU0FoMGRYVXhiOTQ4ZlBmZGR3Z01ERVJCUVFHS2k0dlJ1blZyTkdqUUFPM2J0MGZUcGsxUldscUtuVHQzNHZUcDB5Z3BLUUdnL0VGQnpnUVRFUkg5L1RFRTE0RHNZYlI5Ky9ZQktOOHF0Nm95aHlkUG51RGV2WHNhTHlWV1U3YTJ0bGkyYkJtKy92cHJ1THU3SXk4dlQ2T1p5WXlNREx4OCtiTGFXdzVYSlM0dURxR2hvVEF3TU1DS0ZTdVVmazZ5elVNOFBUMnhmZnQyRkJjWHc4L1BUK002MzY1ZHV5SWhJUUhuenAycjF2Z0xDd3V4Zi85K2RPL2VIWmN1WGNLWFgzNko5ZXZYbzJYTGxraE1URlNvM3k0dExZV1ptUms2ZCs2TTMzLy9IV0t4dU5xejFrUkVSUFQzd0JCY2hmWHIxd3V6dDhYRnhmanh4eDhSR3hzTGUzdDc1T1RrWU83Y3VUQXdNSUN6c3pQNjlldUhzTEF3V0ZsWktmUno4T0JCU0NRU09Eczd2L0l4dTdpNFlPREFnZGk3ZHkrQThvRDcyMisvS1pSRVZQVHp6ejhEcUx1WnliS3lNcXhkdXhhYk4yK0dycTR1Z29PRDFXNkswYkpsUzRTR2hzTEh4d2MvL2ZRVE1qTXpzWGp4WXJWamx1blRwdzhDQXdPUmtKQ0FzV1BIYWp6R2tKQVFGQmNYdzlmWEY0V0ZoWmcwYVJJbVRacUVEUnMyS0ozbGI5Q2dBU1pPbkFpZ2ZNdG5aY3ZmQVN5SElDSWkraWRnQ0ZhanRMUVVwcWFtU0U5UFIyUmtKSktUazVHZm40KytmZnRpMGFKRk1EQXdRR1ptSnZidjM0K0VoQVFjUG53WVJrWkdjSFYxeGFCQmc5Q3BVeWNBNVV0NGJkeTRFZGJXMXVqYXRlc3JIZlBseTVjUkZoYUcxTlJVZE9uU0JlM2J0OGVlUFh1UWxKU0VUcDA2b1hmdjNyQzN0MGVIRGgyRUIrT2VQWHVHZmZ2Mm9YUG56ckMwdEt6eUhsS3BGRktwVkpnRmxXMkRMSnU1L2UyMzMrRHY3NDhyVjY3QXlNZ0lnWUdCZU8rOTk2cnN0MU9uVG9pSWlNQ3NXYlB3NjYrL1l1VElrWmc3ZHk2R0R4K3U5anBEUTBNTUd6WU1XN2R1eFlVTEZ6UmFkbXpqeG8zWXMyY1BaczZjS2RRb3IxcTFDbE9tVE1HMGFkTVFFeE1ESFIwZDVPZm40K2pSbzJqYXRDa01EQXdnbFVweDVzd1puRGh4QXE2dXJnQ0EzTnhjQU9WYlV3UGw2LzVxdXZUWmdBRURrSitmTC9SaGJHd01QVDA5amE0bElpS2ltbU1JVmlJckt3dSt2cjU0OU9pUnNCU1dvYUVoWEZ4YzRPN3VqaTVkdWdodGJXMXRZV3RyQzE5Zlg2U2twR0RQbmozWXRXc1hkdTdjaWFsVHAyTGl4SW5JeWNsQlVWRVI1czZkVzZ1ZDBkVFp2MzgvZHU3Y2lZeU1ERFJ1M0JnelpzeUFwNmNuZEhSME1IcjBhT3pZc1FQeDhmRll1M1l0Z1BJZDBreE1UT0RrNUlTV0xWdWlzTEFRbzBlUDF1aGV4Y1hGY0hGeFFjT0dEZEdnUVFNVUZCUUFnUEM1RkJRVUlETXpFeDA3ZHNTU0pVdlFwazBiamQ5SHg0NGRFUjBkamNXTEZ5TW5Kd2Y5Ky9mWDZEb3ZMeThjT25RSXExYXR3cVpObTlTV0thU2twQ0FzTEF5ZmZQSUp4bzBiSnh5M3M3UERzbVhMWUdob0tKUkM2T25wWWVuU3BRcTc4OW5hMmdyYldsZmU2RUtUN1pFckNnb0tRbEJRRUlEeWpWUnF1NDQwRVJFUlZlM1ZKTEo2NU9EZ0lBV0FDeGN1MUtxZjVjdVhReUtSNEsyMzNrTEhqaDNSb1VNSGplcy9jM0p5c0cvZlBvd2NPUkpHUmtZQXlqZXdhTmV1WGEzR1ZGbGlZaUlXTGx5SW8wZVA0dUxGaTFpMmJCaysvZlJUakJneFFyaHZSV1ZsWmJoeTVRck9ueitQckt3cy9QSEhIMWkyYkJta1VpbFdybHlKd01CQWxTSDl4SWtUdUhUcGtyQUdia1JFQkI0L2ZpeXNmZXprNUNRWFdLOWZ2dzViVzl0YTFjd1dGQlFvck4rcnpwa3paekI5K25STW56NWRMdHdxczNmdlhuejY2YWNhamUvZXZYc29LaW9TVm9Rd01qS1NLM2xSdFgxMVRZakY0bHA5VVpMTlFLZWxwZjNyL3RzbUlpS3FTLys2SDVSMUZZTHBuK25ubjMvR3RXdlhNR25TSklWMWtMVUJRekFSRVpGbVdBNUIveXI5K3ZWRHYzNzk2bnNZUkVSRTlEZkg5WjJJaUlpSVNPc3dCQk1SRVJHUjFtRUlKaUlpSWlLdHd4QmNReGtaR1VoT1RvWkVJcW52b1NoSVRFekV2WHYzYW56OS9mdjNzV25UcGpvWnl5Ky8vSUx6NTgvWHVwK1RKMDhpTXpOVDZibTVjK2NpT0RpNDF2ZVFrVWdraUkrUFIzSnljcld2alkyTnhZZ1JJM0Q3OW0yVmJWYXVYSWt4WThiZytmUG5OUjhrRVJFUjFRb2ZqS3VoOFBCd3BLYW00dXpacy9VOUZEbVBIei9HdkhuejBMbHo1eG9IMlN0WHJtRE5tald3dExURVJ4OTlKSGN1UHo4ZkJ3NGNVSHBkNDhhTk1YandZT0cxUkNKQlJFUUVidDY4aWVYTGw4UEZ4UVZTcVJScGFXa2FqY1BNekF4V1ZsYVFTQ1NJakl4RVJrWUdQRDA5NGUzdERWMWRYUURsRzVFY08zWU1VNmRPcmRGN1ZhYWtwQVJoWVdHUVNDVG8xcTJiY0srcTVPYm1JaXdzREM0dUxpcVh3N3Q3OXk1aVkyTXhaTWdRR0JvYTF0bVlpWWlJcUhyK2Rjc292YTRsMGp3OVBmSEhIMzhJMnczWFJFRkJBY2FOR3djakl5T3NXN2RPNDdDbFRseGNIQUlDQW1xOTZjTG5uMzhPUzB0TExGbXlSTzc0N2R1MzRlN3VydlNhVnExYUtRVGsvUHg4VEpzMkRabVptVmkrZkRtY25aMDEzcHA1MUtoUm1ETm5EZ0RnNWN1WCtQNzc3N0Y1ODJZNE9qcmkrKysvQjFEK1pTUXFLa3FqL2p3OVBlSHI2d3NBaUkrUFY5djIxS2xUU0VoSXdQRGh3MkZ2YjYreVhaTW1UZURzN0F5SlJBSnZiMitrcHFhcWJMdDU4MmFFaFlXcC9lSmtZMk9EbUppWUt0NkphbHdpallpSVNET2NDYTZoM054Y3RHclZxbFo5Tkc3Y0dNdVdMWU9ucHljQ0F3UHhuLy84UitOckwxNjhpS3RYcnlvY1AzRGdBRVFpRVhKemM3Rmx5eGExZll3ZE94YkEvNEp6WlZldlhrVkNRb0xjc1YyN2RnRW8zMHlrNGl6eGpCa3poRjNXS2pJeU1rSjRlRGlXTGwwS0V4TVQ2T2pvYUJSYXYvamlDN25YRFJzMnhQVHAwL0hoaHg4SzYvL201T1JnNjlhdDhQVDB4TkNoUXdFQWFXbHBXTEprQ1FJQ0FtQmpZd01BU0VwS1FuaDRPTjUrKzIyaFAwMTNkWXVMaTBOY1hKeks4OWJXMW5CMmRrWkFRQUF1WGJxRTBOQlEzTGh4QTRtSmlmajIyMitGcmFTQjhqV016NTQ5QzE5Zlg1aVltQ0FzTEF6Ky92NHdOVFVWMnRURkZ5RWlJaUtxR2tOd0RSUVVGQ0F2THc5MmRuYTE3dXV0dDk3Q3lKRWpFUjBkRFRjM04yRW1yeW9uVDU1VVcrNFFFUkZSWlIreUVPenE2Z29uSnlka1pHUW83SVlHUUJoYnhiQlcwYSsvL29wVHAwNWgxYXBWY3NjZEhSMkYyZHlsUzVjS3h5dHVPMTFkVGs1T0tDd3N4SzFidHhBUUVBQmRYVjE0ZVhtaFNaTW1BSUJ0MjdZQktOOEMyZHpjSEJLSkJJY09IWUtscGFYYytzSG56cDJUNi9mNDhlTW9MQ3lFbTV1YjB2cytmUGdRcWFtcEdEUm9rTnlPYmlLUkNCRVJFZGk5ZXpmOC9Qemc3T3dNVTFOVGJOaXdBUnMzYnNUU3BVdHg1c3daQkFRRVlQcjA2Umd5WkFqR2pCbURKMCtlWU8zYXRRZ01ERVJVVkJSTEk0aUlpRjR6aHVBYXVIbnpKZ0NvZkZDcnVpWk1tSUFkTzNaZzdkcTErT0dISDZwMWJVM0tQdGFzV1NNWG9KczBhUUlEQXdQTW1ERUR6WnMzUjJSa3BMQ2RjR3BxS3ZiczJRTnpjM040ZVhrcGZlQnIzYnAxYU5PbURicDE2MWJ0c1ZUWHc0Y1BoWmxVVjFkWERCczJUQWpBNmVucDJMdDNMM1IwZExCdzRVS3NYYnNXWldWbGNIRnhnWTJOamR3V3lSVm5yU1VTQ1dKalkzSDU4bVZZV1ZrcExYOElDUWxCU2tvS0xDd3NGTW81Qmc0Y0NCTVRFd3dmUGh3QTBMRmpSOHlmUHgvNStma1FpVVN3dGJYRjA2ZFBzWC8vZnF4ZXZSb0EwS3haTTN6MzNYZjQ1WmRmb0tlblYrZWZFeEVSRWFuSEVGd0RWNjVjQVFCa1oyZmoxcTFiZVBQTk4ydlZYOU9tVGZIUlJ4OGhQajRlbVptWnNMVzFyWXRoVm91T2pnNisvdnByekp3NUUzRnhjUmd4WWdTQThobGxTMHRMakJzM1R1bDFHUmtaU0VsSndmejU4K1ZDNXF0dy92eDV6SnMzRDRXRmhSZzNiaHdHRGh3b25EdHg0Z1FXTEZnQWMzTnorUHY3WTlxMGFaZzhlVEtXTEZtQ0dUTm1xTzFYTEJZaklDQUFJMGVPaEorZkg3WnQyNGFtVFpzSzV4TVRFNUdTa29JeFk4WW9yV2R1MDZZTmhnNGRpcUNnSUlWeklTRWh3cDlQblRxbGRLYS80aGNTYnZkTlJFVDBlakFFMThEWnMyY2hGb3ZSc0dGREpDVWwxVG9FQTBEUG5qMFJIeCtQbzBlUDFpZ0U1K1RrVkxucXdvQUJBOVNlNzlHakJ6NysrR00wYXRRSUFIRHMyREZjdW5RSjRlSGhLbXRWVjY5ZWplYk5tOWZxSWJ5cVNDUVNSRVZGWWYzNjlUQXpNME5ZV0JnNmRPZ0FvUHdMeWFaTm01Q2NuQXhyYTJ1RWhvYWlkZXZXQ0FzTHc2eFpzK0RoNFFFUER3K01HREVDRmhZV0t1OWhhbXFLQlFzVzRPTEZpOURYMXhlTzUrWGxJU0FnQUU1T1RwZzVjNmJhY1E0ZlBoeWpSbzJxMFh1TWlZbFJXM3RNUkVSRWRZc2h1SnFlUDMrTzgrZlBvMHVYTGpBeE1jSCsvZnZoNWVVbFZ5ZGFFN0pmd2FlbnA5Zm8rcXRYcjFiNXNKZXFFRng1ZHZMSWtTTll2SGl4OE5ySHgwZjRjOFhhM3FLaUlqeDc5Z3lGaFlWSVRVMTlaZVVRUVVGQjJMRmpCK3p0N1JFY0hBd1RFeE5rWldWaDNyeDV1SFBuRGd3TUREQnAwaVJNbURCQkNPdDJkbmFJalkxRlVGQVFvcU9qRVIwZGpVNmRPbUhObWpVd05qWUdVUDV3MzQ0ZE94VHVGeDBkclhBc05UVlY2U3p3M3IxN1lXVmxCV05qWTVpYm0xZjd2Wm1ibTBOUFR3K3RXclZDczJiTnFuMDlFUkVSMVF4RGNEVWxKQ1RnNWN1WDZOT25EMXEwYUlHa3BDU2NPblVLUFhyMHFGVy9MVnEwZ0lHQkFlN2V2VnVyZnJadTNZbzJiZHJJSGZ2eHh4OFJHUm1wOGhyWmlnK2FLQ2twRWY2c3I2K1BqUnMzNHF1dnZzTHMyYk1SR1JtSlRwMDZWWC9RVlJneFlnUWtFZ25tekptRFI0OGVvYWlvQ0lhR2htamJ0aTI2ZCsrT1R6NzVCRTJhTk1HZmYvNnBjTzNNbVRNeGZQaHd4TWZIdzlqWVdBakFGUzFhdEtqR1k1TTlMSGowNkZFQWlsOG9xckorL1hvNE9qcGkvUGp4R0Q5K2ZJM0hRVVJFUk5YREVGd05VcWtVMjdkdmg2NnVMZ1lNR0FBREF3TTBhOVlNa1pHUnRRN0JBR0JzYkl6SGp4L1hxZzg5UFQxaENUR1ppc3QwS2FOcVl3ZGxLajhZWjJCZ2dKQ1FFSXdlUFJxTEZpM0M5dTNiNjd3MitJMDMzb0Nmbng4QUtDMjdrSzBJb2NyNDhlUHh6VGZmcUR4ZjE2VWNreVpOd3VUSms5VzJ1WFRwa3NJeWNFUkVSUFQ2TUFSWHcrSERoM0hyMWkwTUdqUkltRkgwOFBEQXVuWHJrSmlZcUxDN1duVTFhTkFBcGFXbGRUSFVhc3ZQejBkZVhwN2FOcXJDc3FHaElYeDhmTEJnd1FKY3VIQUI3NzMzM2lzWTRmLzA3OThmdzRZTmt6dFdXbG9LSFIwZGhiS1VTWk1tcWV5bnJLeE02ZHJHdGZYMDZWTzEyeVlENVRYY1JFUkVWSDhZZ2pWVVVGQ0ExYXRYUTBkSEIxOSsrYVZ3ZlBUbzBZaUppVUZRVUJDNmR1MHFMTmRWMDNzMGJ0eTRMb1piYlQvOTlCTkNRMFBWdGxHM2NvR3NIdmphdFd1dlBBU2JtNXZMbFIwVUZSV2hSNDhlOFBIeHFkYnM2b3NYTDRTSEFPdlNqaDA3bE5ZYUV4RVIwZDhIUTdDR2xpOWZqdHpjWEl3ZE8xWnVsUUZEUTBOTW1USkYyUEZ0NWNxVk5Tb0hLQ2twd1pNblQ5QytmZnRhalZQVmxzYWFVaFowdDIzYmh1RGdZTFhYTldoUS9rK3BZczN3NjFKY1hBd0FjcXM2YU9MSmt5ZTErdEtpaWlibEVObloyWWlMaTZ2UnczUkVSRVJVZXd6QkdvaU9qc2JCZ3dmUnRtMWJlSHQ3SzV6MzhQREE0Y09IY2ZMa1NheFlzUUpmZi8xMXRlOXg0OFlOU0tYU1dxOFJQSG55NUhwWlplREVpUk1BQUV0THk5ZCs3L3YzN3dNQXpNek1xbjNkcXdpaG1wUkRBT1cxeUM5ZnZzVHQyN2VyVlpkTlJFUkV0Y2NRWElXNHVEaUVob2JDd01BQUsxYXNVUHJyYzlsbUM1NmVudGkrZlR1S2k0dmg1K2RYNVFOcEZjbTI4ZjNnZ3c5cU5FN1phZ2tEQnc1VXV4NXVYYmx4NHdhQ2c0UFJyRmt6aU1WaS9QcnJyekExTllXTGk4c3J2M2RsaHc4ZkJnRHMyN2NQQU9EczdGeGxtY09USjA5dzc5NDlmUGpoaDNVK25wcVVRM0NURENJaW90ZUxJVmlGc3JJeXJGMjdGcHMzYjRhdXJpNkNnNFBWYm9yUnNtVkxoSWFHd3NmSEJ6Lzk5Qk15TXpPeGVQRmlXRnRiYTNTL3c0Y1B3OERBQUQxNzlxelJlRC80NEFQczNyMjdSdGRXSGtkbHlyYUh0ckt5Z3BtWkdmNzY2eTgwYU5BQS9mcjF3NlJKaytxa3BsbjJnSjZzeEtLaTlldlhDN08zeGNYRitQSEhIeEViR3d0N2Uzdms1T1JnN3R5NU1EQXdnTE96TS9yMTY0ZXdzREJZV1ZrcDlIUHc0RUZJSkJJNE96dlhlcnlWYVZJT0lSTVpHWW1JaUlnNkh3TVJFUkdweHhDc3hHKy8vUVovZjM5Y3VYSUZSa1pHQ0F3TTFPaGhyMDZkT2lFaUlnS3paczNDcjcvK2lwRWpSMkx1M0xrWVBueTQydXZPblR1SEd6ZHVZTnk0Y1FyTG05V0ZseTlmNHErLy9vS2hvU0dBOGxDcmFwWjYvdno1R3ZXcHA2ZUhIMy84c1U3R2QrclVLWnc0Y1FMNit2b1FpOFU0ZS9Zc0FNREd4a2F1WFdscEtVeE5UWkdlbm83SXlFZ2tKeWNqUHo4ZmZmdjJ4YUpGaTJCZ1lJRE16RXpzMzc4ZkNRa0pPSHo0TUl5TWpPRHE2b3BCZ3dZSmF4am41ZVZoNDhhTnNMYTJSdGV1WGV2a1BWU2thVG1FckMwUkVSRzlmZ3pCU2hRVUZDQXpNeE1kTzNiRWtpVkxGRGFmVUtkang0NklqbzdHNHNXTGtaT1RnLzc5KzZ0dEw1RklzR3JWS3BpYW1tTGl4SW0xSGJwU3o1OC94OGNmZnl4M1ROV01zNndzbzZLWW1CaXNYTG55bFl3TktQOE1kdTdjS2J6VzFkWEZrQ0ZEaE04dUt5c0x2cjYrZVBUb0Vjckt5Z0NVbDMrNHVMakEzZDBkWGJwMEVhNjF0YldGcmEwdGZIMTlrWktTZ2oxNzltRFhybDNZdVhNbnBrNmRpb2tUSnlJbkp3ZEZSVVdZTzNkdXJYZjZVNGFyUXhBUkVmMzlNUVFyWVdkbmg0MGJOOExXMXJaR0t6MDBiOTRjcXpBMWhXd0FBQ0FBU1VSQlZGZXYxbWpKczAyYk5pRXJLd3RyMXF5cDFrb0Y3NzMzbnNacjNKcVltR0Rod29WNCtmSWxwRklwakkyTjBhdFhMN2syN2RxMVE3OSsvWlQyYVcxdERUYzNOd0RsTThEMjl2WXdNVEdwOHI2N2R1MkNrWkZSbGUyY25aMlJtcHFLc3JJeVNDUVNOR3pZVUM2YzJ0all3TVhGQlJLSkJHKzk5Ulk2ZHV5SURoMDZxUDI3MGRIUlFlL2V2ZEc3ZDIvazVPUmczNzU5d294OHg0NGRFUk1UODBvZVJ0UFgxOGZFaVJNMS9rSVRIUjJOalJzMzF2azRpSWlJU0wyNm53YXJadzRPRGxMZ24vR2cwZlBuejdGaHd3WjA3TmdScnE2dTlUMGMraGVRclorY2xwYjJyL3R2bTRpSXFDNXhKcmdlR1JvYXd0Zlh0NzZIUVVSRVJLUjFxdis3ZmlJaUlpS2lmemlHWUNJaUlpTFNPZ3pCUkVSRVJLUjFHSUwvNFNaT25JZ0RCdzdVYVo4U2lRU3hzYkY0OXV5WmNHejc5dTFJVFUxVmFMdHQyemFjUDM5ZW8zN3o4dkx3Nk5Hak9odG5SWW1KaWZEMzl4ZVdVTk5VUVVFQmNuTnpOVzcvL1BsenRlMmZQMytPZS9mdWFkemZ2WHYza0orZnIzRjdJaUlpcWh0OE1LNmFYcng0Z2V6c2JJM2F0bWpSUW1HSnRCVXJWaUFtSnFaYTl4dzFhaFRtekptajlGeDZlanE2ZGVzbWQweTJRa0JWenAwN3AzUkp0UFBuenlNb0tBaFdWbGJvM3IwN0FDQXdNQkJEaGd5Qms1T1RYTnZnNEdDNHU3dFh1WmxJUVVFQlB2LzhjNVNVbEdEOSt2Vm8yN2F0Um1QVVZGWldGdmJ1M1l1eXNqSXNXclJJNCt1aW82T3hmdjE2alZjVDJiQmhBNktqbzFXMjM3ZHZINEtEZ3pYdWI4aVFJZFhhWVk2SWlJanFCa093RXRPbVRjUHAwNmVWbm91S2lzSVhYM3loVVQvKy92NFlNR0NBeW5PYVdMaHdvVWJ0S3BzOGVUTDY5ZXVuOUZ4aVlxTGFyWHIzN2R1SEZpMWE0TU1QUDZ6UnZaVnAzTGd4Z29PRDRlM3RqWmt6WjJMcjFxM1YybUpaS3BVaUtTbEo1WGtiR3h0WVdGZ2dLeXNMUjQ0Y1Via0pob09EQTVvMWExYnQ4YXRUVWxLQ2dvSUNoYldUWDd4NGdiS3lNbUVYd0R0Mzd0UjUrQ2NpSXFLYVlRaFc0dlBQUDhlQUFRTlFXRmlJZ0lBQURCczJETysrKzY1Y20wMmJOdUdkZDk0QlVGNFNVSEgyNy9Ianh5b0RxSXlxY0Z4WlRVTndzMmJOVkc0RzBieDVjNVhYUFhyMENFbEpTUmc3ZG15Tk5ncFJ4OGJHQm9HQmdmRDI5a1p3Y0REKys5Ly9hbnl0UkNMQjNMbHpOV283Yjk0OGxlZldyRm1qTUhOZVc3Nit2dERUMDBOd2NMRGM4VU9IRGlFNE9CaUhEeDlHV2xvYXZ2cnFLNHdlUFJyVHBrMkRycTV1blk2QmlJaUlxb2NoV0FuWnIvYWZQbjJLZ0lBQTJOblpDYUgxMHFWTDlUazBBRUI4Zkx4Y09JNklpQkJtZG1WQlBEUTBGT0hoNFVxdmYvbnlwY3ErbzZPaklaRklNSHo0Y0R4NjlBakZ4Y1hDT1ZYMXJnVUZCY0p4S3lzcnRXTjNkSFRFMkxGanNXblRKZ3dlUEJqMjl2WnEyMWZtNGVHQktWT215QjI3ZnYwNmtwT1RNV0RBZ0NwbldnME5EWEh1M0RsY3Zud1pBSkNXbGdZQWlJeU1GTnA0ZVhsaCsvYnRTcS9QeXNvQ0FPRzhtWmtaWEYxZDRlL3ZqenQzN3NpMVRVaEl3SWNmZmdnREF3UDA2TkVEWDMvOU5VSkNRbkR4NGtVRUJnYWlWYXRXMVhqblJFUkVWSmNZZ21zb096dGIyT1k0THk4UEFIRDc5bTBBNWVHNUtwclc3U3JUczJkUDdOcTFDd0RnN3U2T1VhTkdDVnNDeTB5WU1FSFk2cml5bjMvK0dXdldyRkU0bnBlWGg5MjdkNk5uejU1bzJiSWx2TDI5Y2U3Y09lRjhZbUlpRWhNVEZhNUxTRWhBUWtJQ0FNMTI2bnY3N2JjQkFDRWhJZmp4eHgrcmJGOVJvMGFOMExScFU3bGpCdzhleEtGRGh6QjQ4R0NGYzhxa3A2ZGp4NDRkQUNBOGxGWXg5SHA1ZVNFd01GQnRIN0x6am82T1dMVnFGWUtDZ2hBVEU0TTJiZG9BQUI0K2ZJalUxRlNFaFlVSjE0d1lNUUp2di8wMlpzK2VqZE9uVDJQWXNHRWF2R01pSWlKNkZSaUNhOGpQejAvaG1MdTd1OGJYMTZZbXVISGp4bkwxdEUyYk5sVW9mVEEyTmticjFxMlY5cWtxS0lhRmhhR3dzQkF0VzdZRUFIejExVmRDb1BmeDhVSDM3dDB4WnN3WXVXdDhmSHpnN095TVVhTkdhZlIrQU9ERWlSTUFnS3RYcitMNDhlUG8yYk9ueHRjQ3dOR2pSNFV2SG1WbFpUaHk1QWhhdEdpQmE5ZXU0ZHExYXlxdmszMVIrUExMTC9IbGwxOUNJcEhBMWRVVmVYbDVPSExraUZ4YlpXRisrZkxsUW5pdWZON056VTF1aHYzeTVjdDQ4ODAzOGY3Nzc4dTFlK2VkZDdCbno1NXExVU1URVJGUjNXTUlycUdhMWdSUG5Ub1ZYbDVlR3MxWUFrQzNidDNRcUZHakt0dEpwVktrcGFVSk04d0JBUUVJQ0FqUTZCNEE4T3V2djJMZnZuMXl4Mnh0YmVWZXQyalJBbDI3ZGxXNDFzek1UT2x4WlVwS1NwQ1NrZ0lIQndjOGZQZ1FrWkdSMVE3Qkd6ZHV4UFhyMStXT1BYcjBxTXIzVzNtMi9NcVZLMEtZenMvUGg2R2hvY282Nkx0MzcyTFBuajNRMDlPVEt4R1JtVDkvUG9EeWZ3c0EwTDkvZi9UcDAwZDRRTy9zMmJQUTE5ZUhuWjBkQXpBUkVkSGZBRU93RWxsWldiaDU4eVlLQ3dzQmxNL3E2ZWpvd05EUUVFWkdSalh1OS9yMTYvajk5OTlyZE8wYmI3d2hsQkZVZHZyMGFSdzRjQUNQSHovR2lSTW44TWtubjZCYnQyNEtJVmJteG8wYk9IbnlwQkRRU2twSzhNMDMzMEJmWHg4RkJRVTFHcCtta3BPVGtaK2ZqLzc5KzZPa3BBUXJWcXpBTDcvOFVxMkgxYUtqb3dFQW1abVpHRHQyTE56YzNQRHR0OTlXZXl3VlE3K25weWZhdFd1SGdJQUFwU0YxMmJKbGFOeTRNWHIzN28wOWUvYkluWE56YzhNZmYvd2hkNnhpdWN1RkN4ZXdkKzllSERseUJPN3U3cGc1YzZhd1lnUVJFUkhWRDRaZ0pSSVRFeEVWRlNXODNyMTdOM2J2M28yMmJkc0tLeHJVcENiNDRNR0QxVjRqV0diVXFGRnlJVmdpa2VEbm4zOEdVUDZ3WHFkT25ZVFNpYW9DWWJ0MjdmRHh4eDhMcnlNakkzSHo1azM4NXovL3dYZmZmVmVqOFdrcU5qWVdlbnA2Nk5ldkh4bzBhSUFOR3paZ3c0WU5Hb2RnV1hBdkt5dkRkOTk5QjBORFEzejExVmZDZWRrNnpGWFZKajk3OWd5SER4K0d2YjA5MHRQVDRldnJpL256NTJQOCtQRll2WHExM0VOcnNiR3hPSHYyTEJZdVhLajBTOHlHRFJ0UVdsb0tvTHc4SkRjM1Y2alpsZ2tJQ0lDOXZUMUNRMFB4eXkrL0lEdzh2TXFIQ0ltSWlPalZZUWhXd3NmSEJ6NCtQbmo2OUNuNjl1MkxSWXNXWWRDZ1FRRCt0enBFYldxQ2xRVzBRNGNPUVNxVktsMDZyZkpEZEdmUG5zV1NKVXZ3NE1FREFPVy81dmZ6ODhOdnYvMVdvd2Z1ZkgxOTRlenNqS0ZEaDc3U0VKeWFtb3IwOUhTNHU3c0xYeURHakJtRDhQQndKQ1Vsb1cvZnZpcXZsVWdrQUNCczdoRVJFWUZyMTY1aHlaSWxDdXZ6YW1MVHBrMHdOamJHZSsrOWgvVDBkUFR1M1J2QndjR1lOV3NXSmsyYWhCMDdka0JmWHgvcDZla0lEUTFGMTY1ZE1YandZSVNHaGlyMFpXbHBDYUM4eGxtMm0xeGVYaDQ2ZE9nZ04rTTdjdVJJZE96WUVUdDI3SUNGaFVXMXgweEVSRVIxaHlHNG1nd05EZUhvNkloNTgrYmh6VGZmQktCWUU1eWZuNDg1YytiQTFOUlU0MzdYckZrRGtVaWswZnJCdi8vK080cUxpN0YwNlZMTW56OGZMVnEwQUFDMGFkTkdZUVlTS0Y4Tll0MjZkZGk4ZWJQU1gvVWJHeHNMSVY4bVB6OWZZY09RKy9mdjQvRGh3d3JYVno3dTZ1cXEwRVlpa1NBa0pBUU5HemJFaEFrVGhPT2pSNDlHYkd3c1ZxMWFoZTdkdTBOUFQwL3BlNVk5ZENaYlgxZTJHc1dDQlF1d1lNRUNoZmJLdmd6SS9uN3UzNytQN2R1M3c5dmJXeWg1QWNycnIwTkNRbUJxYWdwOWZYM2N1WE1IczJmUGhwR1JFYjc5OWx1VkczREliTjI2RlRvNk9pZ3JLOFBpeFl0aGJXMk5GU3RXeUYxbloyY0hPenM3dWVzZVAzNk1VNmRPNGNHREI3QzJ0cTdWeWlGRVJFU2tHWWJnYW1yZnZqM1dyMSt2dG8yUmtWR1ZiU29yS2lyU2VFYXpSNDhlR0Rod0lKbzBhU0k4a0FVQURSczJSSnMyYlRCZ3dBQk1tREFCbjMzMkdRQUlPNlMxYWROR21JR3R5djM3OStYNkJzcG5jbE5UVXhYYW5qMTdGbWZQbmhWZUt3dkJNVEV4eU16TXhPalJvK1ZLRGZUMTlURjE2bFQ0Ky9zaklpSUN2cjYrU3NmejdOa3pBQkJxc3FkT25hcTBmamt4TVJIbno1OVhPbE12czNMbFNqUnUzQmp1N3U3WXNtV0wzRGxaV2NhZE8zZUVrQndSRVNGODBWRGw5OTkvUjJKaUlucjE2b1dqUjQ5aXlaSWwrT0tMTHhBVkZRVjNkM2RjdTNZTjJkblp5TTdPeHNPSEQ0WC9BNEJkdTNZSlgxN0dqUnZIRUV4RVJQUWFNQVJYMDkyN2QzSDE2bFc1WTdLVkN1TGo0eFhhYXpLelcxUlVoUHo4ZkxSdjMxNmpNY2grL2E1TVRrNE9IajE2cERUczNyMTdWMjRtV0NRU3FkeGNva09IRGtoT1RwWTc5dWVmZjhydE5sZGFXb3JjM053cWY3Vi8vZnAxckZtelJsaDd1TEpQUC8wVWUvYnN3ZGF0Vy9IQkJ4OG8zYTVaVm1ZZ0M2T3Exa0MrZmZzMnpwOC9yN0FTUk9YMzFxMWJONVVQcDEyOWVoVyt2cjdJejg5SFVGQ1FSaHQ2ckZpeEFtKzk5UmJlZmZkZEhEMTZGSjA2ZGNLVUtWT1FrcElDUzB0TFliWmFWMWNYclZxMVFxdFdyZEM3ZDIvczJyVUwvZnIxdzVneFkyQmhZVkdqMGc0aUlpS3FQb2JnYWlnc0xNUzVjK2RVTHNXbGJFMWZUVUt3YkVPS2twSVNQSGp3b0ZiMW9ySjFjcTJ0clJYT2pSczNUdTYxcnE2dVFzbURqRmdzbGd2U3UzZnZSbkJ3TUlLQ2dvVFowcSsvL2xyWUVFTFZ5aFhaMmRtWVBYdTI4Q0Nic3VBcEZvdng3YmZmWXZUbzBaZy9mejZpb3FLRVVoT1ptemR2QWlqL0FoQVhGNmZxN1F2dFZMWHAzYnMzUm84ZXJUSUE3OTI3Rjh1WEw0ZElKRUp3Y0RCNjlPaWg4bDR5Qnc4ZXhKa3paeEFjSEN6TTdnTGxuL2ZJa1NQeDRzVUwvUERERDJqZHVqVk1UVTNseWlOMjdkcUZkdTNhb1hQbnpsWGVoNGlJaU9vT1E3QWFMMTY4QUZEKzBOcU9IVHVRazVPREkwZU9LTXd5VnE0SlZxVkpreVl3TXpPVE8xWmNYSXp2di84ZUlwRUlXVmxaR0RKa0NMcDM3NDVSbzBZSmErL2EyOXVybmYydEtDVWxCUUN3WmNzV0xGNjhXRzdkMitUa1pJM0xJU3BLUzB0RFVGQ1FNTk1wODhVWFgrRGN1WE9ZTW1VS3dzUEQwYWxUSjducnNyT3poZFVTNXN5WkF3Y0hCNVgzYU5ldUhlYk9uWXZGaXhmRHg4Y0hhOWV1bFpzWnYzVHBFblIxZGRHbVRSdUZEVHVVVWZWRnBYMzc5dWpTcFl2U2MvbjUrZmpoaHg5Z1pHU0U0T0JnallLcFJDTEJpaFVyOE1FSEg2QlhyMTdDT3NGQWVialgwOU9EbnA2ZVFoMHdFUkVSMVMrR1lDWEN3c0p3NXN3WlpHWm1BaWovZGI2VGt4TUdEeDVjcTM0blQ1Nk15Wk1uQzY5djM3Nk5iNzc1QmxsWldSZzFhaFFtVHB5STdkdTNZOWV1WGZEeDhjR2JiNzRKVDA5UHJGdTNEZzBiTnF5eWY5bk9aOTI3ZDBkU1VoTCsvUE5QdGJXeG1zak16TVRzMmJOaFpXV0YxYXRYUTE5Zlh6aG5hMnVMVmF0V3dkdmJHOTdlM29pSWlCQ0M4T1hMbHpGbnpodzhmdndZRXlaTTBHaEh1Y0dEQitQV3JWdUlqbzdHaEFrVE1IdjJiSHo2NmFjb0xTM0Z5Wk1uNGVEZ0FBTURBN1ZmTmpSZElrMFpJeU1qNGJOVzlWRGovZnYzaFJVcWdQS2cyN2R2WDNoNWVWWDdma1JFUkZSL0dJS1Z5TTdPaGtna3dzU0pFOUc5ZTNkMDZ0UUpZckVZKy9mdngvNzkreFhhWjJSa0FJRFNjM1oyZG5KMXQ0V0ZoVGh6NWd3T0hUb2sxTnlPSFRzV00yYk1nRmdzaHJlM055Wk9uSWlmZnZvSjBkSFJXTHg0TWNMRHd6RnExQ2g0ZUhpZ2NlUEcrT3V2djZDam80T2lvaUlBLzFzeElTUWtCQzlmdnNTc1diUHc1TWtUeko4L0g4T0hEeGZxYUE4ZlBpenNWQ2VSU1BEeTVVdVVsSlRnNDQ4L2hxR2hvY0xZcjF5NWdoa3pacUI1OCthSWlJaFF1c3VkdmIwOWxpNWRpdi83di8vRHRHblRzR0hEQmx5L2ZoMkxGeStHUkNLQnQ3ZDN0UUtpcjY4dnlzcktFQk1UQTM5L2Z6eDc5Z3lHaG9iNDY2Ky81TlkyZmxYTXpjM2xYdnY0K09ESmt5ZlEwOVBEMDZkUGNmZnVYWVZOU09iUG42OXlwemtpSWlMNmUySUlWc0xmMzEvcGNsaUxGaTFTZTUyeTg3S1oyT2pvYUZ5L2ZoMVpXVmtvS3l1RGpvNE9ldmZ1allrVEo2SkRodzV5MXpScTFBZ2pSb3pBOE9IRGNlalFJVVJGUldITm1qWDQ0WWNmRUJJU2dudjM3c0hmMzE5bzM2bFRKK3pidHcrSERoMkNtNXNiMnJWcmgzYnQybUhQbmowNGVQQWdVbEpTb0tPamc5V3JWNk80dUJobFpXWEN0YTFhdGNLUUlVTVV4djN3NFVOTW1qUUo3ZHUzeDVvMWE5UnU4OXlyVnkvTW5Ea1RLMWV1eEpZdFd6QjkrblJZV2xyQ3g4ZW5Sc0YxenB3NXNMYTJ4ckZqeHpCeTVFaDg4c2tuYU5xMHFjcXRxRjhsUTBORG5EdDNEbEtwRkdLeEdOYlcxZ3BMc2pFQUV4RVIvZk13QkN1aGFqM1ltdnlLSFNqZjNleml4WXVRU0NUbzM3OC8zbnZ2UGJpNHVNRFkyRmp0ZFdLeEdBTUhEb1NibXh2aTQrTng0TUFCZE83Y0dXWm1admp5eXkvUnFGRWpkT3JVQ1k2T2p1amN1VFB1M3IwclZ5K3JwNmNIZDNkM2hVMDhKQklKU2t0TElSS0pvS09qSS9kK1AvbmtFM1R1M0JtdFc3ZkcvUG56OGRGSEg4bVZRS2ppNmVtSmxpMWJvbS9mdmhDTHhZaUxpNU1yRzZpdW9VT0hZdWpRb1FDQXp6NzdETWJHeGhwdE5heWpvMU9ub1RRd01MRE8raUlpSXFLL0QvV3IvLzhET1RnNFNJR2FCOVpYUlNxVlZyblpBaWtubFVvQnFQNXlRdjhqVzJNNExTMk5IeFlSRVpFYW5BbCtUUmpnYW82ZkhSRVJFZFUxRmpNU0VSRVJrZFpoQ0NZaUlpSWlyY01RVEVSRVJFUmFoeUdZaUlpSWlMUU9RekFSRVJFUmFSMkdZQ0lpSWlMU09nekJSRVJFUktSMUdJS0ppSWlJU09zd0JCTVJFUkdSMW1FSUppSWlJaUt0d3hCTVJFUkVSRnFISVppSWlJaUl0QTVETUJFUkVSRnBIWVpnSWlJaUl0STZEZXA3QUsrS282TmpmUStCaUlpSWlQNm0vblV6d1ZLcE5MbSt4MEJVbi9qZkFCRVJFZEZyNXVEZ0lIVndjSkRXOXppSWlJaUkxUG5YelFRVEVSRVJFVldGSVppSWlJaUl0QTVETUJFUkVSRnBIWVpnSWlJaUl0STZETUZFUkVSRXBIVVlnb21JaUloSTZ6QUVFeEVSRVpIV1lRZ21JaUlpSXEzREVFeEVSRVJFV29jaG1JaUlpSWkwRGtNd0VSRVJFV2tkaG1BaUlpSWkwam9Nd1VSRVJFU2tkUmlDaVlpSWlFanJNQVFURVJFUmtkWmhDQ1lpSWlJaXJjTVFURVJFUkVSYWh5R1lpSWlJaUxRT1F6QVJFUkVSYVIyR1lDSWlJaUxTT2d6QlJFUkVSS1IxR0lLSmlJaUlTT3N3QkJNUkVSR1IxbUVJSmlJaUlpS3R3eEJNUkVSRVJGcUhJWmlJaUlpSXRBNURNQkVSRVJGcEhZWmdJaUlpSXRJNkRNRkVSRVJFcEhVWWdvbUlpSWhJNnpBRUV4RVJFWkhXWVFnbUlpSWlJcTNERUV4RVJFUkVXb2NobUlpSWlJaTBEa013RVJFUkVXa2RobUFpSWlJaTBqb013VVJFUkVTa2RSaUNpWWlJaUVqck1BUVRFUkVSa2RaaENDWWlJaUlpcmNNUVRFUkVSRVJhaHlHWWlJaUlpTFFPUXpBUkVSRVJhUjJHWUNJaUlpTFNPZ3pCUkVSRVJLUjFHSUtKaUlpSVNPc3dCQk1SRVJHUjFtRUlKaUlpSWlLdHd4Qk1SRVJFUkZxSElaaUlpSWlJdEE1RE1CRVJFUkZwSFlaZ0lpSWlJdEk2RE1GRVJFUkVwSFVZZ29tSWlJaEk2ekFFRXhFUkVaSFdZUWdtSWlJaUlxM0RFRXhFUkVSRVdvY2htSWlJaUlpMERrTXdFUkVSRVdrZGhtQWlJaUlpMGpvTXdVUkVSRVNrZFJpQ2lZaUlpRWpyTUFRVEVSRVJrZFpoQ0NZaUlpSWlyY01RVEVSRVJFUmFoeUdZaUlpSWlMUU9RekFSRVJFUmFSMkdZQ0lpSWlMU09nekJSRVJFUktSMUdJS0ppSWlJU09zd0JCTVJFUkdSMW1FSUppSWlJaUt0d3hCTVJFUkVSRnFISVppSWlJaUl0QTVETUJFUkVSRnBIWVpnSWlJaUl0STZvdm9lQVAxejJkblpXVFpvME9BL2xRNVAvdi8vZjEzRmc2V2xwZDlkdm56NS91c1pHUkVSRVpGNkRNRlVZeDRlSGpvM2I5NThJQktKV3Fwcko1VktjOXUzYjIreGMrZk9zdGMxTmlJaUlpSjFkT3A3QVBUUGRlM2FOYW1GaFlVMUFLY3FtbTVKU2tvNjhEckdSRVJFUktRSjFnUlRyVWdra2wwYU5OT2tEUkVSRWRGcnd4Qk10U0lXaTQ5THBkSThOVTBlR3hzYkgzOXRBeUlpSWlMU0FFTXcxY3FGQ3hkZWlrU2luOVEwK1NrNU9ibjB0UTJJaUlpSVNBTU13VlJySXBGSVpibURXQ3htS1FRUkVSSDk3VEFFVTYwOWUvWXNFVUMra2xQNVQ1OCtUWHJkNHlFaUlpS3FDa013MWRyTm16ZGZTS1ZTWmFzLzdMOTU4K2FMMXo0Z0lpSWlvaW93QkZPZFVGRVN3VklJSWlJaStsdGlDS1k2SVJLSkVnQVVWamhVS0JLSkR0ZlhlSWlJaUlqVVlRaW1Pbkhod29WQ0FJZGtyMFVpVWZ6L1AwWkVSRVQwdDhNUVRIVkdLcFVLNVE4YWJxSkJSRVJFVkM4WWdxbk82T3JxSHBUOTJjREE0S0M2dGtSRVJFUkUveG9PRGc3N0hSd2M5dFgzT0lpSWlJalVhVkRmQTZCL25WMGlrVWhhMzRNZ0lpSWlVa2RVM3dPb2pYZmZmZmVzU0NSNnY3N0hRZlIzSjVWS2t5OWV2Tmk3dnNkQnBBMzRzNG4rYWJUMVo4US91aWFZL3lORHBCbVJTTlNydnNkQXBDMzRzNG4rYWJUMVo4Uy9vaHppd29VTDlUMEVvcjh0UjBmSCtoNENrVmJpenliNko5RG1ueEgvNkpsZ0lpSWlJcUthWUFnbUlpSWlJcTNERUV4RVJFUkVXb2NobUlpSWlJaTBEa013RVJFUkVXa2RobUFpSWlJaTBqb013VVJFUkVTa2RSaUNpWWlJaUVqck1BUVRFUkVSa2RaaENDWWlJaUlpcmNNUVRFUkVSRVJhaHlHWWlJaUlpTFFPUXpBUkVSRVJhUjJHWUNJaUlpTFNPZ3pCUkVSRVJLUjFHSUtKaUlpSVNPdG9kUWkrZi84K05tM2FWQ2Q5L2ZMTEx6aC8vbnl0K3psNThpUXlNek9WbnBzN2R5NkNnNE5yZlE4WmlVU0MrUGg0SkNjblYvdmEyTmhZakJneEFyZHYzMWJaWnVYS2xSZ3paZ3llUDM5ZTgwSCtEVWdrRXFYSHM3S3lrSmlZcUhBOE1URVJXVmxaR3ZlZmw1ZUhSNDhlMVhoOFJFUkVWSDBONm5zQTllbktsU3RZczJZTkxDMHQ4ZEZISDhtZHk4L1B4NEVEQjVSZTE3aHhZd3dlUEZoNExaRklFQkVSZ1pzM2IyTDU4dVZ3Y1hHQlZDcEZXbHFhUnVNd016T0RsWlVWSkJJSklpTWprWkdSQVU5UFQzaDdlME5YVnhkQWVWQTZkdXdZcGs2ZFdzTjNxNmlrcEFSaFlXR1FTQ1RvMXEyYmNLK3E1T2JtSWl3c0RDNHVMbWpYcnAzU05uZnYza1ZzYkN5R0RCa0NRMFBEYW8vdHhZc1h5TTdPMXFodGl4WXQwTGh4WTdsaksxYXNRRXhNVExYdU9XclVLTXlaTTBmdTJNcVZLNUdWbFlXd3NEQ0l4ZkxmR2ZmdDI0ZVltQmhjdUhCQjd2amN1WE9WOXFWTVFVRUJQdi84YzVTVWxHRDkrdlZvMjdadHRjWk1SRVJFTmFQVklkak56UTJ4c2JFNGR1eVlRZ2pPeTh0VE9ldmFxbFVydVJBc0Zvc1JGaGFHYWRPbTRmLys3Lyt3ZlBseU9EczdZOUtrU1JxTlF4YVl4R0l4Tm16WWdPKy8veDZiTjIvRzlldlg4ZjMzM3dNb24za3RLeXZENnRXcnNYcjFhclg5ZVhwNnd0ZlhGd0FRSHgrdnRtMlhMbDJRa0pDQTRPQmcyTnZicTJ6WHBFa1RPRHM3UXlLUjRMLy8vUzhLQ3d1UmtKQ0FoSVFFaGJhYk4yOUdXRmdZU2t0TEVSY1hoN2k0T0lVMk5qWTJNRFUxeGVuVHA1WGVMeW9xQ2w5ODhZWGFzY3Y0Ky90andJQUJLczlwWXVIQ2hVcVBkK2pRQWRIUjBkaXdZUU1tVDU2c1VWL1YwYmh4WXdRSEI4UGIyeHN6Wjg3RTFxMWJGUUk5MVpnSWdCbUEzR3EwTndid0RJQlVSWnNtQVA2cS9kRCtGa1FBV2dMSUExQlN6Mk1oSW5ydHRDb0V4OFhGSVNBZ1FPSDQxYXRYRmNMY3JsMjdBQURMbHkrWEM4Z3pac3lBam82T1FoOUdSa1lJRHcvSDBxVkxZV0ppQWgwZEhVUkZSVlU1cHNwQnIySERocGcrZlRvKy9QQkRHQmdZQUFCeWNuS3dkZXRXZUhwNll1alFvUUNBdExRMExGbXlCQUVCQWJDeHNRRUFKQ1VsSVR3OEhHKy8vYmJRbjZwd1Y1bXFzQ3BqYlcwTloyZG5CQVFFNE5LbFN3Z05EY1dOR3plUW1KaUliNy85RmcwYk5oVGEvdnp6enpoNzlpeDhmWDFoWW1LQ3NMQXcrUHY3dzlUVVZHaWpxNnVMQnc4ZVlNQ0FBU2dzTEVSQVFBQ0dEUnVHZDk5OVYrNittelp0d2p2dnZBTUEyTFp0RzRLRGc0V1oxOGVQSDZOZnYzNXEzNWVxY0Z5WnFzL0p6YzBOWjg2Y1FXUmtKTHAxNjRaMzNua0hqeDgvQmdBVUZ4Y0w0NmlzdUxoWU9ONmtTUk8xcyt3Mk5qWUlEQXlFdDdjM2dvT0Q4ZC8vL2xlak1aTjZscGFXeTQyTmpZZGtaR1RZQXlqUzRKS1dEZzRPMldscGFTWUFubFkrYVdabU5zdk16R3phMWF0WFB3RHdSMTJQRndCTVRVM0hQbi8rL055TEZ5OWtOVkhHS0ErclZYa0tBUHI2K2hadDI3YmRmK3ZXclRFbEpTWFhxN3FkZzRORDlzMmJOOTN5OC9NVnY4MFNFZjNMYVZVSWRuVjFoWk9URXpJeU1tQmtaQVFyS3l1NTg5SFIwWEJ6YzVNTGF4WDkrdXV2T0hYcUZGYXRXaVYzM05IUlVaak5YYnAwcVhDOFM1Y3VOUjZyazVNVENnc0xjZXZXTFFRRUJFQlhWeGRlWGw1bzBxUUpnUEpBQ0FCMmRuWXdOemVIUkNMQm9VT0hZR2xwS1JjTXo1MDdKOWZ2OGVQSFVWaFlDRGMzTjZYM2ZmandJVkpUVXpGbzBDQ0lSUC83MlNzU2lSQVJFWUhkdTNmRHo4OFB6czdPTURVMXhZWU5HN0J4NDBZc1hib1VaODZjUVVCQUFLWlBuNDRoUTRaZ3pKZ3hlUExrQ2RhdVhZdkF3RUJFUlVYSmxVYTBidDBhQVBEMDZWTUVCQVRBenM1T0NLMlhMbDJxOFdkWDEyYlBubzNUcDAvajJMRmplT2VkZHhTQ3Q3SWd2bWZQSHV6WnN3Y0FzSFRwVXJpNnVxcTloNk9qSThhT0hZdE5telpoOE9EQmFtZmxTWTVJVjFmWFZ0bUpwMCtmSGpJMU5aMWlZbUl5cEtDZzRLS3lOaVVsSlpsUVBlc3I1NDgvL2xqWHZIbnppUzFidHZ3aU56ZFg0ZHUwZzRPRFJ2MG9VMXhjbkhIdDJqWDc1czJiZjlHeVpVdS9hOWV1dlEvZytidnZ2cHNyRW9rYVZYVjlXbHFhQ0FDS2lvb2VscGFXL3RtK2ZmdmQxNjVkY3dKUVVOTXhFUkg5MjJsVkNHN1NwQWtNREF3d1k4WU1ORy9lSEpHUmtVS2RaMnBxS3ZiczJRTnpjM040ZVhrcGZlQnIzYnAxYU5PbURicDE2L2JLeC9ydzRVTmhKdFhWMVJYRGhnMFRBbkI2ZWpyMjd0MExIUjBkTEZ5NEVHdlhya1ZaV1JsY1hGeGdZMk1qVjd0YWNkWmFJcEVnTmpZV2x5OWZocFdWbGRLZ0ZSSVNncFNVRkZoWVdPRDk5OStYT3pkdzRFQ1ltSmhnK1BEaEFJQ09IVHRpL3Z6NXlNL1BoMGdrZ3EydExaNCtmWXI5Ky9jTEpSdk5talhEZDk5OWgxOSsrUVY2ZW5yVi9oeXlzN09GOTUyWGx3Y0F3dC9OMDZjS2szVUtIQjBkcTMzUHlveU1qUERERHovQXdzSUNBSVF5bWIxNzkrTEVpUk1LWlRPelo4K0dzN016aGd3WkFxRDhjOUtFYkFZL0pDUUVQLzc0WTYzSHJTVWFkZTdjV2UyTTV4dHZ2TEZOMWJtMHREUjlBTVhLemxsWldhMXQwYUtGUWhHK2hZWEZVZ3NMaTZVVmo2V2xwWW11WHIzNmR1VzJNczJiTi8vYzNOeDhYbloyOW44ZVAzNjhxL0o1c1ZqOEFrQlpabWJtS0RzN3UvUzJiZHRHM0xselorekZpeGYxR2pWcVpOT3laY3RaVDU4KzNadWZuNThJQUNZbUpwKzFiTmx5ZGxsWjJlTS8vdmdqcUVKWDBwczNiMzV1YjIrZjBhWk5tN1YzNzk2ZG9HcE1SRVRhVHF0Q01GQWVDci8rK212TW5Ea1RjWEZ4R0RGaUJBQWdJaUlDbHBhV0dEZHVuTkxyTWpJeWtKS1Nndm56NXlzOElGWFh6cDgvajNuejVxR3dzQkRqeG8zRHdJRURoWE1uVHB6QWdnVUxZRzV1RG45L2YweWJOZzJUSjAvR2tpVkxNR1BHRExYOWlzVmlCQVFFWU9USWtmRHo4OE8yYmR2UXRHbFQ0WHhpWWlKU1VsSXdlRm9UckFBQUlBQkpSRUZVWnN3WWhRQU1BRzNhdE1IUW9VTVJGQlNrY0M0a0pFVDQ4NmxUcDVTR3o0b3JjVlIrbUV3VlB6OC9oV1B1N3U0YVhRdlV2aVpZUmhhQUFhQlhyMTRBeXYrZVJDS1I4TG9pUzB0THBjZlZPWEhpQklEeThwemp4NCtqWjgrZTFicGVtMTI3ZHUyTjR1TGkyNVVPRzl2WTJCek15c29haVBJNlg0R2VubDY3amgwNy9nNEFyVnUzWG1adWJqNVhkczdCd2VFSkFLU2xwWm5uNXVhdUJZQzJiZHV1MWRYVmJYdmp4bzBoQU1xVWphR2twT1JYRmNOcjNyeDU4eTlmdkhqeFczWjJkaERVMTk5bTM3dDM3d3NqSTZQQkFCb0JlUEhpeFl2YlQ1NDhPV0JxYWpyT3lzb3FRaXdXTnlncUtzcTZkKy9laElLQ2duUmxmZHkrZmZ0THFWUmEwTGh4NHk2MnRyWktaOEZsMnJkdmYwajJaeFdmSXhIUnY1TFdoV0FBNk5HakJ6NysrR00wYWxUK1c4Wmp4NDdoMHFWTENBOFBWMW03dVhyMWFqUnYzaHlEQmcxNlplT1NTQ1NJaW9yQyt2WHJZV1ptaHJDd01IVG8wQUZBK1VvV216WnRRbkp5TXF5dHJSRWFHb3JXclZzakxDd01zMmJOZ29lSEJ6dzhQREJpeEFpNXdGYVpxYWtwRml4WWdJc1hMMEpmWDE4NG5wZVhoNENBQURnNU9XSG16SmxxeHpsOCtIQ01HaldxUnU4eEppWkdiZTF4WlRXdENaNDZkU3E4dkx6a1FyNDYzYnAxRS80OXlPemZ2MTl1dG5uczJMRWFqN3U2U2twS2tKS1NBZ2NIQnp4OCtCQ1JrWkVNd1pxUnZuejVNbGNrRWlrTHBnME5EUTMvSDN2bkhkYlUrYjd4T3dreklGT0ZDb2dJaXFPSzRxaVRGcmZmT2xEVVg2VXFpS09LQzV3b0RoUXNLaUlvQW9wQVVWQlJXU29LV2xRcUR0dzRrQzJDeWlneURKQkFnSlBmSDJsT0U1SkFRRzIxbk05MWNaV2M4NTZUTjZtYzg1em52Wi83R1FsQXZ1a09HbzNXV0Y5Zlh3S0FWMWhZNlBYKy9mdFFGUldWQVVaR1JxY3pNaktHTmpRMFZBRW80WEs1SlNvcUt1TTZkT2hnbVoyZC9RT1h5MDBEQUhWMTlWbWRPblZhbnBPVE13VXQ2STI3ZCs5K1JFNU9UcnVnb0dBUlpDaEFxNmlvdUZoUlVYRVJrQzZ4a0plWDExZFRVeU0xUTJscGFUM3E2dXB5Qks4L2ZQZ2d5RFlyU3N0UU14Z01qZDY5ZTk4dEtDaFl3bUt4YmdFQWw4dDkxOUw4S0Nnb0tQNHJ0S3NndUdsMjh2ZmZmOGV1WGJ2STF3NE9EdVR2d3RwZURvZUREeDgrZ00xbTQrSERoNTlORHVIcDZZbXpaOC9Dek13TVhsNWUwTlRVUkZaV0ZweWRuWkdmbnc4bWs0bWxTNWRpNGNLRlpMRGV2MzkvUkVSRXdOUFRFK0hoNFFnUEQwZmZ2bjNoNitzTGRYVjFBUHppdnJObno0cTlYM2g0dU5pMmh3OGZTc3dDeDhiR3dzREFBT3JxNnREVjFXMzFaOVBWMVlXU2toSysrZVliYUdscEFlRDc3T2JrNUlETlpnTUFuajE3QmdhREFWVlZWYWlwcWJYNlBRU2twNmNqTHkrdlRjY2FHUm1Sc29Td3NERGs1dWFTKzVvR3dRUkJpT2ltUDRha3BDU3dXQ3hNbWpRSlhDNFgrL2Z2eDUwN2QvNFI2YzFYVHQzejU4OTFtOVBqbXB1Ymk1a3d2M2p4b3ZmejU4OEYvNUJMdVZ4dXFhYW01Z3dBWUxQWjJmaTdNRTZyZS9mdXZ4VVhGM3RXVlZVbC83Vk4zY0RBd0t1bXB1WWVXZ2lBTzNmdTdLQ2hvV0ZkWFYxOXU3S3lVdHhVV2doRlJVVlRIbzlIQXdBdWwvc0tmd1hNR1JrWlEvK2FFNWhNWm85ZXZYcmQvNnQ0RHdBWTV1Ym03NFhPWWNMajhlU0V6bEhINVhJemxKU1VER3RyYS9PYnZHWEh2OGE5YlNhTFRVRkJRZkdmcFYwRndRTEhCMW5nY3Y5TzJDZ3JLeU1rSkFTT2pvNVl0MjRkZ29LQzBMZHYzMDgrdnpsejVvQWdDS3hmdng2bHBhWGdjRGhRVlZXRm9hRWhSbzRjaVNsVHBxQkRodzU0Ly82OTJMRnIxcXpCckZtemNQbnlaYWlycTVNQnNEQ3VycTV0bnB1Z1dQRDY5ZXNBV3ErMURRd014S0JCZzJCblp3YzdPenNBZlBtRnNJTkdkSFEwb3FPallXaG9TRG9rdEVVVGZPblNwVlo3QkF1WU8zY3VHUVFMSGh5T0hqMkt3TUJBQUJESll1Zms1SWh0RTk0bnZIM216Sm5OeW1naUlpS2dwS1NFQ1JNbVFFNU9Ec2VPSGNPeFk4ZW9JTGdWNU9Uay9LKzJ0cFo4K2hGa090UFQwNGMzTmphUy8xaWthWWkxdExUbUFJQ3FxcXBaZFhYMUh3QTY5T2pSNHd3QVJsVlYxUzB0TGEwNWREcGRRME5EWXdhTlJsUE15OHRyMXJSYlZWWDFCejA5UGUrNnVycE1WVlhWa1owNmRWcFlXbHA2U2t0TGEzeDVlZm1acHVQNzlPbVRScVBSR0FBL1NCY0VwZzBORFd3QTFVSy9RL0FhZ0loVmphbXBhWXFjbkp5MjhEblUxTlFtZCsvZVBTbzdPM3RFVFUzTmwxTnhTa0ZCUWZFdjA2NkNZR21OSFNUUnREQ095V1Rpd0lFRHNMR3hnYXVySzg2Y09mUEp0Y0ZHUmtha0JsYVM3RUxnQ0NFTk96czc3Tml4UStyK1R5M2xXTHAwYVl2ZXVhbXBxVkw5ZmgwY0hPRGc0SURLeWtxTUhUc1dycTZ1NUJ3RjdoQWZvd21XcER1T2o0OEhqOGVUYUowbVMyQXZ5V0pQMHJZSER4NklkQkNjTm0yYVZLbk53NGNQOGZUcFUxaGJXNU1CLzg4Ly93eC9mMzljdTNZTlk4ZU9iWEZlRkVCdGJXMWVrNHhtUndEZ2NEZzVBTVNmSElWZ01wbm04dkx5QmdCZ1pHUVVVVk5UazFSUlVYRytRNGNPNHdDZ2UvZnVweG9hR2dvVkZCU01BTkN5czdNbkFDalYwZEZaOCtIRGh3dkN3ZmRmNXh0b2JHd2MwOWpZK0NFM04vZC9mZnIweVFVQUhSMmRCWHA2ZXQ3YTJ0cExDZ29LSE9ycTZzaldnaytlUEpFRHhDVVEzMzc3N1l1bTh6VTNONitYOURtZVBYdldzZWs1V0N4V1FuVjFkWktSa1ZIMGl4Y3ZCZ0dvYU82N29LQ2dvR2d2dEtzZ0dPQjNnaE5rRktVaExWaFdWVldGZzRNRFhGeGM4T2pSSXd3Wk11UXp6UEJ2SmsyYWhKa3paNHBzYTJob0FJUEJFRnVHYjY0eFIyTmpvMFJ2NDQrbHNyS3kyYmJKQU4vanVDMm9xcXBpMEtCQmNIWjJSdmZ1M1FHSWE0SlpMQmJXcjE4djFkSk9FcjYrdnFEUmFETDdCemRGT0xEKzMvLytCMTFkWFlTRWhJaU1FYmJNYXdtQ0lIRGd3QUhJeTh0ajRjSy9DL2x0Ykd3UUVSR0Jnd2NQWXVUSWtXMXkxbWh2U012d1NwSkRORVZIUjJkalpXVmxaTWVPSFg5NTllclZKQ01qby9OVlZWVzMwdFBUaDNNNG5Bd0FsWHA2ZXIvcTZPZzQ1K2ZuMjFaWFZ5ZXBxNnRiNitucCtYQzUzQkxoSUpqSlpBNHhNVEdKNS9GNFJFNU96cVRhMnRwWGduMGxKU1UrYkRZN3AxdTNia2Y2OU9uenJLaW95S080dVBoWEFCS0RXZ0RJeU1nWXhHYXpzLzQ2ZDg5ZXZYbzlldno0Y1llL2RqUE16YzFic2tuaDVlVGtMT2pYcjkvejd0MjdIMy8xNnRXMGxyNFBDZ29LaXZaQXV3dUN6NTgvRHg4Zm4yYkhOT2RjSUZpZWZ2bnk1V2NQZ25WMWRVV3lreHdPQjZOR2pZS0RnNFBNM2RRQWZndmlwa1ZmbjRLelo4OUsxQnAvQ2t4TVRFZ0pnalRVMU5SYUhOTVVEb2NEVFUzTmxnZTJRRzV1TGtwS1NxVDZMY3ZLNmRPbmtabVpDUnNiRzN6enpUZmtkbVZsWmF4WXNRSnVibTRJQ0FnZ093QlNTQ2N6TTNOY1kyTWpLZUttMCttYXZYcjFlcHlSa1dGT0VBU1ovUlM0UWdoZ01wbURORFEwWm1aa1pJenEyTEhqTHpVMU5ma3ZYcnd3QjcrVEdnQ29HQmtaUldob2FGam41K2ZibDVXVmhhbW9xUFEzTWpJS2ZmLytmV0JGUlVXRTRGd2FHaHJUdW5YcmRyS3hzYkhtMWF0WEU5bHN0cGg3UTFWVlZkeno1OC83ZHUzYTlXQ1hMbDFjTlRVMVo3MSsvWG94aDhPNUorV2pNZkQzdFZyd05OdjBkVXU4ejgvUFg2U3JxN3NaZjNmRm82Qm8xM3l1QkJIRjEwTzdDNElGU0FwMEJabkc1cENUNDM5bHdwcmhmd3BCaHpKaFZ3ZFpxS2lvSUpmWlB5V3l5Q0dLaW9vUUdSblo2bUs2Z29JQ3ZIZ2h1Z3FjbnM1UDlFbHFCUzFMWnBmRDRZREZZc0hFeEtSVmM1R0V3TWQzL1BqeGJUNUhlbm82ZkgxOW9hT2pnK1hMbDR2dG56WnRHbUppWW5EeTVFa01HellNdzRjUGIvTjd0UWZxNit2ZmNibmMxMEticWdHQXpXYS9RVE55Q0UxTnpabmw1ZVZuT0J4T2dkRG1jZ0RvMEtIRGlLNWR1NGJLeWNsMXpNM05uY3Bpc1JJVUZSV051M2Z2SHM5bXN4OFVGQlFJZkFubDlmVDBkdXJvNkRoek9Kem5yMSsvbnRya2ZFMzVVRkJRWU1kaXNjNTM3ZHIxbUltSnlmbm56NTkzQjhCdU9yQlhyMTczbTI0VDJMaTFCaGFMZFpuRllzVkR4dVlnRkY4R0JFR0F4V0pCVlZXVnZQOThMUG41K2NqSXlHaXhpYy9IOFB6NWM0U0ZoY0hWMVpYc2Zpb3J4Y1hGZVBmdVhiTVNOVGFialhmdjNxRkhqeDV0bWw5QVFBQ1NrNU1SSGg3KzJXMVBXK0xldlh0d2QzZkg3dDI3MGI5L2Y1RjlKU1VsV0xac0dUWnQyb1JodzRiOVN6UDg3OUp1ZytDMkl2QnkxZGZYLzhmZisrM2J0d0NBenAwN3QvcTR0amc2dElRc2NnaUFyMFd1cjYvSDY5ZXZaZEpsczlsczNMOS9YNkxXRnBEczZTdExFQ3pvbnNmbGN2SHUzYnRtcmVTYTQvcjE2N2gwNlJLR0R4OU9XdGkxbHFLaUlxeGJ0dzZOalkxd2QzZVhlSk9nMCtuWXVYTW5iR3hzc0dYTEZnUUhCNVBTRUFweGxKU1VqSVJmTXhnTURRQlFWbFkyYVd4czdDanR1TXJLeWdqaFRQRmZkT3JhdGV1K2poMDcybFpYVjkvT3pjMmRXRnRibTZlcXF2cXRrWkZSUW1OajQ0ZXNyQ3dyQUhWL3ZjZmd6cDA3Ynl3ckt3dkp6ODlmQXhrN3RWVldWc1p3dWR4N0RBYkRDQklDWUVDMFNFNUJRYUhYdDk5K215N29FQWRBVHBvK1dBcmE0Ri8zMmVycTZqOEFBRUVRc3JTVXB2aVhLQ2dvZ0xXMU5mejkvZkhkZDkrUjIyV3BZVmkzYmgxc2JHekV0dCsrZlJ0ZVhsNWtFRnhmWDQ5MzcyUjN4K3ZhdFd1TGdXTmhZU0d1WGJzR1pXVmw3Tnk1VStaekEwQkNRZ0o4ZlgyYlhaWGRzMmNQcmwyN0JuOS8veloxMkJ3eVpBaUNnb0p3OWVwVlRKbzBxVlhIdHJVSms1V1ZsY1Q3VjBwS0NrcExTMkZzYkN5Mkx5UWtCR1ZsWldUQk5zV25oUXFDV3lBN094dGVYbDdRMHRJQ25VNUhSa1lHdExXMVlXRmg4WS9QNWNxVkt3Q0FDeGN1QUFCR2p4N2Rvc3lob3FJQ2I5NjgrU3haeExiSUlTUmQxT3JxNmdEd2k5Yk9uajJMNHVKaS9QNzc3MlJuT2dGTk5jSFM2TkNoZzlpRFFtMXRMWTRjT1FJYWpZYXNyQ3hZV1ZsaDVNaVJtRHQzTG5sak1UTXprL2h3VTFoWUNJQ2ZrYmw2OVNwY1hWMmhwcWFHTFZ1MnlQN0JoU2dxS29LRGd3TktTa3F3ZnYxNm1KdWJTeDNiclZzM2JOcTBDYnQyN1lLRGd3TU9Iejc4U1RMWi8wVk1URXpFbHdnQTlPN2QrMjV6eDlYVTFEei82MWZoSjhVYU9UbTVEbS9ldkZsVldsb2FBSURRME5DWVptaG9lSUlnaUNwRlJVVmpiVzN0R1dWbFpjY0JnTVBoM0gzNThtVWY0VUkzV1dHejJZVUFDbHR6akpLU2toR0R3VkNUbDVjM0JvQzZ1cnBxb2QyZC92cXZtSCtmam83T1BEMDlQVy9CYXk2WCs2YTZ1dnBoYStkTThXVXdhZElrakJ3NVV1SytsaG9BQ2ZQdTNidFdOU0c2ZXZVcXRMVzFFUnNiMit5NHpwMDdvN2k0dU1WeGd1NmFyY0haMlJtWm1aazRlZktrMUNCNDY5YXRpSStQbDdoUGdJdUxDMXhjWEtUdWwzYS9NVE16dzdoeDQyU2ViM09yekNrcEtSZzhlREJVVkZSRXRtZG1aaUk2T2hvRVFXRE1tREVTancwTEM1TzVLeW1GT08wMkNCWUVsTUprWm1hS2JUTXdNRURuenAxUlZWVUZPVGs1VEpnd0FVdVhMaFg3eDlvV0JBVjZrcGE0QWdNRHlleHRiVzB0amg4L2pvaUlDSmlabWFHNHVCaWJObTBDazhuRTZOR2pNV0hDQlBqNStjSEF3RURzUEpjdVhRSkJFQmc5ZXZSSHo3Y3Bzc2doQkFRRkJTRWdJRUJrbTUrZkgxSlNVc2p2UFQwOUhZTUhEOGIwNmRNL2FsNi8vUEtMeUx4ZXYzNk5IVHQySUNzckMzUG56b1c5dlQzT25EbURxS2dvT0RnNG9IdjM3cGczYng2T0hqMEtlZm0vK3lvUUJJRmZmLzBWY1hGeG9ORm8yTGx6SnhZc1dJRGV2WHRqNDhhTjZOS2xTNnZuOXV6Wk02eGZ2eDVsWldWWXVIQ2hURTFIcGsrZmpsZXZYaUU4UEJ3TEZ5N0V1blhyTUczYXRIOTlDZTlMNHE5T1orOGdXbURXMGR6Y3ZQVHg0OGVkSUNTSFVGSlM2aVpEVXdqMnExZXZCRTloYW45bGhaZVdsWldkek0vUFg2S3JxN3ZCME5Bd1ZFRkJvVWRSVWRGV0FHaExBTndFZXRldVhRTUFRRXRMYTJweGNiR1lkeStYeTMxZlZGUzBXMVZWZFd6WHJsMlBBVUJsWldVa0FFRUZhb2RldlhvbDhIaThlajA5dloxNWVYazJBQm9FeDdOWXJITjFkWFVGUEI2UFJoQkVYVlZWMVMzSW1MV20rUExvMWF1WDFGV3cxZ1RCQWdSKzhOSklTa3JDdW5YcnlOZXlkT1Q4ODg4LzhmQmg4ODlaTFFYQllXRmhVbXQ1Y25KeUpHWm1IejE2QkVkSFJ5eGV2QmdBc0hIalJzakp5V0h6NXMwUzVZRXNGZ3RidDI0Rmc4SEEvdjM3VzlRS201aVlTTXl5UzBOYUVGeFFVSUNzckN6czNMa1RkKzdjZ1krUEQ4NmVQWXU2dWpwczI3WU5CRUZnMDZaTkl2NzlYQzRYYTlldUJVRVF6Zjcvb21pWmRoc0V5NXJGVTFKU0l2V2ZIOHZ0MjdlUm5Kd01aV1ZsME9sMDNMdkhyNFBwMmJPbnlMaUdoZ1pvYTJ2ajZkT25DQW9LSWhzcENHekVtRXdtTWpNemNmSGlSU1FrSk9ES2xTdFFVMVBEeElrVE1YWHFWTkxEdUx5OEhDRWhJVEEyTmhaWlJ2dFV5Q3FIRUl4dFNsRlJFV2cwR3V6dDdURnk1RWowN2RzWGREb2RGeTlleE1XTEY4WEdwNldsQVlERWZmMzc5NGVob1NINW1zMW1JeVVsQmZIeDhVaEtTZ0xBYjNheGV2VnEwT2wwTEYrK0hQYjI5amgvL2p6Q3c4T3hhOWN1K1B2N1krN2N1Wmc5ZXpaVVZGU3dZY01HSkNVbHdkN2VIc2JHeHRpK2ZUdFNVbEpnYVdtSkowK2VJRE16RTNKeWN1UVBnOEZBUTBNRGR1M2FoZnI2ZXB3N2R3NzE5ZlhnY3JtWU5Xc1didHk0Z1YyN2RvRWdDQ3hmdnB5OE9NdUNrNU1UR2hzYmNmcjBhYmk1dWVIRGh3K3d0YldWK2ZqL09xMXA5ZHVLc1lxZE8zZGVwS3VydTROR295bitWUlFYQ2dERnhjVnVQQjZQcGFlbjU2T2dvTkExUHovZkhrTEJaaHRnR0JrWm5WUlRVNXRRVUZDd1hFOVB6MXRKU1dsZ1RrN09GQVVGQlRrYWpXWk1wOVByT1J4T2ZWRlIwVUh3dll0TjVlVGtGT3ZyNndrbWsybk9ack56VFV4TXpzckp5V21tcGFVTjZOR2pSM1N2WHIxU1NrdExmVGtjenJQR3hzWXFIby9YVUZkWGQ0L0Q0VFFBSUpTVmxUc1FCTkZKVGs1T2ljZmpLYkhaN0J4UUZtcGZCUG41K2VEeGVLUk1vYVNraEx6ZXRzYnVVd0NYeXhWYkVSUUVqNjN4MEcrS3ZiMDlsaTFiSm5GZlkyTWphRFNhMUFkMlB6OC84djZhbVptSnJDeitjNlNnL2tOd3JmL3V1KzlFN0RJRkxqOHJWNjVzZG00ZE8zWkV4NDU4SlpTN3V6dFdyMTZORXlkT3dOUFRVMlJjWFYwZDFxOWZqOXJhV25oN2UwdVVKY2pDdm4zN2tKQ1FRUHJweThMVnExY0JBR1BHakVGeWNqSnljM1BCNC9IZzV1YUdkKy9ld2NMQ0FrZU9ITUhnd1lQUnZYdDNORFkyWXN1V0xhaW9xRUJnWU9CbnFmZHBUN1RiSUZpZ0R4WG05T25UOFBiMmxqRDYwMEFRQk02ZE8wZStWbEJRZ0pXVkZhbEh5c3JLZ3BPVEUwcExTOUhZeU84Q3E2cXFDZ3NMQzFoYlcyUEFnQUhrc2FhbXBqQTFOWVdUa3hOdTNyeUptSmdZUkVWRjRkeTVjMWl4WWdYczdlMVJYRndNRG9lRFRaczJmYkxPWnNKOHJEdUVtNXVieEhtMTFOUkQwbjdCQlRJOFBCenA2ZW5JeXNvaUszOHRMUzFoYjI4dnB0OVZWRlRFbkRsek1HdldMTVRIeHlNNE9CaSt2cjc0N2JmZmNPREFBYWlycTJQZXZIbFlzWUxmRThIRXhBUW5UNTdFM2J0M2NlSENCVkxHMFJLNnVycXdzN1BEOE9IRG9hK3ZEd2NIaHpZVjFLMWZ2eDdHeHNhNGNlTUc1czJiMStyaktWcUh2cjYrVzZkT25kYVdsWldGRlJRVWJNYmYyVllBUUVsSnlVR0NJQnBVVkZTR0FwRFV0cmsxRUlxS2lzYXZYcjJhVWxWVmRZZkZZaVhyNmVsdDd0cTFxNStjbkZ4bk9wMnVCQW55QmdFOEhxLyt5Wk1uZW8yTmpSL3k4dkptY3JuY2wybHBhVU83ZE9teXZuUG56bXNWRkJRTTZYUzZNbzFHazJ4V0RhQ3hzYkgyNmRPbi8zeXhBNFZFZnZycEo1RUNiR0ZkcldDSnZxS2lRdVpFaENBTEN2Qjl6Qk1URThWODJOc2lTNkRSYUZLenBrT0hEb1dkblIxV3JWb2w5VmdCMTY1ZEUybWVCUHg5clgvMDZCR1pMTHA0OFNLcXE2dXhlZk5tRWNuYysvZnZ5WUFYa0s3YnZYNzllck9hM2dVTEZvaHRTMHBLa2luWXJLbXB3WWNQc2h1dkVBUkJCdnJDZFNHUEh6L0dsU3RYc0hQblRvd2ZQeDZyVnEzQ2tpVkxzR1BIRGtSRlJlSEJnd2M0Y09EQVoybmExZDVvZDBGd3QyN2RNR0hDQklsL3RNYkd4cVRsbFpLU0Vzek16R1N5MDRxS2lwS3B6ZS9vMGFQeDhPRkRORFkyZ2lBSXlNdkxpMXdFZXZic0NRc0xDeEFFZ1I0OWVxQlBuejdvMWF0WHM4dmVnaURQMHRJU3hjWEZ1SERoQW5saDZOT25EMDZmUHQybXJFRkxLQ3Nydzk3ZUh2YjI5aktORHc4UEYvUFRsUmFZdDZUNWxVWmpZeU9lUEhrQ2dpQXdhZElrREJreUJCWVdGaEs3NXdsRHA5UHg0NDgvWXZMa3liaDgrVExpNHVMdzdiZmZva2VQSGlJWFBoTVRFN0ZtSlBYMTlXaG9hRUJEUXdNSWdwRDQyUVFTaTQ0ZE95SXlNdktqTEhsbXpKaUJHVE5tdFBuNGRzWjdvUUl5V2FqSXpzNmVpcjljSmQ2K2ZldFNXbG9hV0ZkWGx5UHRnTkxTVXIvUzBsSy9sazZjblowOXRiNitYcXpwaFJDOGpJeU1IL0NYTklITDVhYmw1ZVUxZmRLUkI2Q0F2Ni9iQlBoT0R3VDRRWGhkRS9rRHE3Q3djSHRoWWVIMkp1ZFJBS0FJZmxEZEtQVFRBTW81NG92aDdsMitsRDBpSWdLZW5wNWloWEVBMzZWRzFwVktPcDFPM2h1NFhDNFNFeFBKMTRKQTJzL1ByOWtpNnZ2MzcyUHYzcjNrYTM5L2Y2aW9xSkFGNDVKNCsvYXQxUDJUSjA4bWwva0Z6Wk1BWU1lT0hZaUxpeE83RjdCWUxQajYrcUp2Mzc0aUh2cmw1ZVd3dHJhR2xaVVZhU2Y1TWRudHBzZ3FmK1R4ZUsyU3FkMjVjNGNzZUJkbTBLQkJPSHYyTEl5TStMVytodzRkd3FKRmkrRGs1QVFhalFZdkx5L0tLZUlUMGU2QzROR2pSMHZWeHc0ZlBweGNMcExVQkVFYXJRa3lhVFJhc3pZM216WnRrdmxjVGRIVjFSVnJtdkU1QW1BQXVIWHJWcXZHejVzMzc3Tm5MeGtNQnM2ZE85Zm1yRGVkVHNlVUtWTXdaY29VQUpESlcxbGVYbDVFUnl6TEhDbStXT3FxcXFyaWhGN1hOeGNBdDRZbTU1VkdTOXJjZWpUVFZPTXZaSkZrY1AvNm9mZ0t1SEhqaHRSOWpvNk9tRDkvdnNSOWJYRXcwTlBURTlHWXhzYkdZdi8rL2VUMVhrbEpDY3JLeWxCVlZRWEFseW5jdTNjUGpvNk9VcytabUppSXhNUkVpZnN1WHJ3b1Z1aExFQVJ1Mzc0dGNmemV2WHRSVlZXRmdJQUFrV0RUMjlzYjFkWFZJdDc5Z250ZmE3T3pBalEwTkZwdDdWWlhWeWUxTTZna3dzUERwZTRUQk1CUG5qeEJhR2dvWHI1OGlaRWpSK0xaczJkd2RuYkdtREZqTUhic1dBd1pNb1NTUkh3RTdTNElwdmh2OHpsa0h4UVVGQlQvQmtWRlJYajgrREVBNE9qUm95QUk0aC8xQzI5b2FBQ0g4N2VEbnE2dUx0bmF2aWxCUVVGaUFlMFBQL3dBR3hzYnNlVE1yVnUzc0hYclZvbm5TVWxKUVVVRlg1Yk9aclBKUVBUQ2hRdElTRWlBZzRNRE9uWHFoTUxDUWxSVlZlSEpreWU0ZlBreXBrMmJobEdqUm9tZEx6bzZ1c1VHV1pMWXVIRWovdS8vL3E5VngzejQ4S0hGbFVjQmp4NDl3b01IRHpCOCtIQXk2eThnUHo4ZjhmSHgrUDMzMy9INjlXc01IVG9VSVNFaE1ETXpRMmxwS2VMaTRoQVRFNE9FaEFUUWFEVDgzLy85SHpaczJOQ3F1Vkx3b1lKZ0Nnb0tDZ3FLTDVEbzZHaG9hbXFpckt3TXlzcktXTGR1SFh4OWZja3NiMlptcGtTbm81WVFTTGZjM054UVZGUkV0bmlYcGdtV2xGVU9EZzRXcVZOaE1wa1NNNUlLQ2dwaTI1dHIrQlFURXdONWVYblUxOWRqeG93WldMNThPVXhOVGJGcjF5NEFmQW1HdjcrL3lERW1KaWJZdUhFakFINXRUZE5pYzBCMm1WMWpZNk9JRTBOcktDb3FrdG1UUHpZMkZzYkd4aGcvZnJ4WUVNeG1zM0htekJtTUd6Y09IaDRlNk5tekp6Z2NEcnk5dlhIMTZsV0Vob1ppNGNLRmVQbnlKZTdjdVNNeCtLZVFEU29JcHFDZ29LQ2crTUtvcnE3RzJiTm5ZV1ZsaGZEd2NDeFlzQUNXbHBaWXUzWXR1WXdlSHg4djFRZjNtMisrRWRHeVZsWlc0dHk1YzdoejV3N1pqZlBPblR1d3RyWkdmVDFmWlJNU0VpS1N5Yng2OVNxT0hqMHFVVjhyM09ZZDRBZUFraVJrSHo1OEVDdmUrL1BQUHlYT09UYzNGMGxKU2JDd3NFQlNVaEptejU0Tk56YzNPRG82NG4vLyt4L1UxTlNncTZ1THpwMDc0ODgvLzRTdnJ5ODBORFRnNCtNRFpXVmx4TVhGWWNlT0hkaTllN2RZQTR5Mk5yaVFGVGFiamNMQ1FuVHAwZ1hKeWNrdDJwS09HREVDMDZaTlEzRnhzZGkrM3IxNzQ5cTFhNkRUNmFpdHJjWFpzMmNSRkJTRSt2cDZyRnExQ3AwN2QwWjlmVDM2OU9sRGVRUi9KRlFRVEVGQlFVRkI4WVh4MjIrL0FRQW1UcHhJQnIyelpzMkNoWVVGMlF4SW9BbDJkSFJFUlVXRlNKRmNWVlVWamg0OWlycTZPaWdxS3VMUFAvL0VrU05Ib0tTa0JBTURBK1RuNStQU3BVc2lkcDI5ZS9jVzBiUnFhV2tCa0syMlJOZy9XSmlZbUJqRXhNVEk5Sm45L2YxaGJHeU1mdjM2SVNrcENZc1hMMFpWVlJYNjlPa2pvbjIrZmZzMmpoNDlDalUxTlJ3NWNnVGZmUE1OTWpNenNXZlBIcGlhbWtwc0xDR3dJbXVKeHNaR3NrQytOZHkvZng4RVFTQTlQUjJPam80dFpwNG5UcHhJV29KS0lpMHREUWtKQ2JoOCtUSnBzN2xvMFNJb0t5dkR4OGNIZCsvZVJXaG9hS3QxeXhTaXREdTMvVnUzYmtsc2lnSHdpOUthNityU1dnaUN3T1hMbDBtZjJ0WVFFUkdCT1hQbU5HdC80KzN0alo5Ly9oblYxZFZTeDN3dDNMdDNEM2Z2M2hWeFdCRG0vdjM3elJZUlNDSXVMazVzbWVsenNXUEhEdHk1YytlanorUHQ3WTJFaElSUE1DTUtDb3F2RlE2SGc1TW5UOExhMmxvc3lHbmFEUk1BcGt5WmdoY3ZYcEQ2NGJTME5Qejg4OCtJaUlqQXpaczNBZkNMM2x4ZFhVVzZjUXFLeTBwS1NxQ3VyZzRlajRleXNqTHlwNmFHWDZzcHZFM1E1S2twcDA2ZHdxTkhqMFIrQU1ET3prNXN1NlQ3N0sxYnQ1Q1VsQ1JXNk9mazVFUm1jUW1DUUdCZ0lCd2RIYUd0clkyUWtCQVlHUm1ocEtRRVRrNU9rSk9Udzc1OSt5UVdwOVhWMWNuMEkyeEwxeHBpWTJNaEp5Y25zeWQvU3k0U3VibTV1SG56Sm43KytXZGN1blFKVGs1T1NFOVBoNDJORFNJakkyRnRiZDJzcklSQ050cFZKcGdnQ0FRRkJTRXRMUTN6NXMzRDh1WEx5VCtXOHZKeTNMaHhnL1NFL1JSd3VWejQrZm1CSUFpTUdERkM1cXJSa3BJUytQbjV3Y0xDUXVvVGVFRkJBU0lpSW1CbFpVVlc2cmFHdXJvNkZCVVZ5VFMyVTZkT1VpMWlDSUlBaDhOQmRYVTFhbXBxVUZWVmhhcXFLckJZTExCWUxGUlVWS0N5c2hJVkZSWGtSZlRFaVJNaWxuSThIZy83OXUwREFCRWZaV0dlUG4yS3dNQkE5TzNiRndNSERwUnAzbGV1WE1HYk4yOFFGUlVsMFpXaG9hRUJWVlZWS0M4dlIzRnhNZDY4ZVlQTXpFd01HellNRXlkT2xPazlCTVRGeGNIRXhBUWpSb3hvMVhGTkNROFB4K1RKazF2ZHk1NkNndUsvZzdLeU1zek16TEJnd1FLSmpZYWFNbWJNR0hUcDBnVjc5dXpCMkxGakVSd2NESDE5ZlJ3N2RveThYcXFvcUVndGFzdkp5WUdCZ1FFdVhyd0lEdzhQc2YwVEprd2dmNmZUNlhqdzRJSFlHSUlnU0g5N1lYZzhudGgyU2NtTzNOeGMwcWIweElrVEV2ZnYzTGtUYVdscEdENThPSGJ2M2cxMWRYV1VscFppMmJKbHFLeXNoTCsvUC9UMUpWdGRTL3ZzYmNIWDExZEUrM3Zuemgwa0p5ZGo4dVRKVWpPelVWRlI2TkNoQXk1Y3VBQ0NJRnJzK21rTlEwWGdBQUFnQUVsRVFWUmxaWVhwMDZlRFJxUGh3WU1IQ0EwTlJVcEtDaXdzTE9EdDdRMTlmWDNFeHNhaVE0Y09HRHQyN0NmN2JPMk5kaFVFMCtsMEhEdDJERWVPSE1HSkV5ZVFucDZPSTBlT0FPQm5YaHNiRzNIbzBDRWNPblNvMmZQTW16ZVA5Q0s4ZlBseXMyTUhEQmlBaElRRWVIbDVTZTF2RGdBZE9uVEE2TkdqUVJBRXRtL2ZEamFiallTRUJJbFp3Uk1uVHNEUHp3OE5EUTJJakl4RVpHU2sySmllUFh0Q1cxdGJhaVkwT0RnWWl4WXRhbmJ1QXR6YzNNalduSmN1WGNMUm8wZkI0WERBWnJOUlcxc3I4UmdHZzRFT0hUcEFYVjJkL0RFd01NQzMzMzRMRG9jakVnUmZ2MzRkcjErL3h2NzkrMEduMDFGZlh3OGVUOVN1OUtlZmZrSk1UQXhTVWxJa0dvUXJLQ2lnb2FGQnhIUFIwdElTbnA2ZVNFbEpnWjZlSHJsZFIwZUg5R051aXFLaUl0aHNOaVpPbkFoYlcxdFNPeWZNbzBlUE1IbnlaREZkbTQrUGoxZ1ZjbFJVMUdlenFhT2dvUGp2NHVucENUVTFOWm1DWURxZGpoVXJWc0RGeFFWdjNyekJMNy84Z2dVTEZzaHMzL2o0OFdNUmJhbTAxY3VZbUJqNCt2cEszQ2ZOQWxOV0wrTWZmL3dSZ3dZTkVnc01LeXNyRVJBUWdKaVlHREFZRERnNU9jSEd4Z1owT2gzNStmbFl1WElsQ2dzTDRlUGpJMUtvQi9DVFcvcjYrcGd5WlFxV0xWdUdlL2Z1WWN5WU1WQlRVNE9ycXl2azVPVGc3T3dzWWx0S0VBUjI3dHdKUlVWRnN1RlNVNFNUSFRrNU9YQnhjWUdLaWdwV3Jsd3AxVnBWY0I5NCtQQWhybHk1Z3VuVHB6ZjdmWlNYbDVPKzlkbloyVEEzTjhlUkkwY3daTWdRbEpTVXdOSFJFY25KeVpnN2R5NFZCSDhFN1NvSUJ2aStycXRXcmNMdzRjUEpKN2JpNG1LY1BIa1M4K2JOSXhzUlBINzhHTHQzN3lZck13RitSeHQvZjMvMDd0MmJQSitzL2RtbEJhc0NqSTJOTVhyMGFIaDRlQ0ExTlJVK1BqN0l6czVHWW1JaWR1N2NLWEl4dTNyMUt1N2R1d2NuSnlkb2FtckN6ODhQYm01dTBOYldKc2NvS0NqZzNidDMrTi8vL2djMm13MFBEdy9NbkRsVExJc2FHaHFLZnYzNkFlQXZaM2w1ZVpITFdHVmxaU0laQUFBd016UERsQ2xUd0dReXdXUXlvYUtpQWxWVlZaU1ZsY0hmM3g5VlZWVUlEZzRXNjg0bURZSWdjT3pZTVF3WU1BQ1dscFlBK0IxN0JPMHpteElVRklTZ29DQ3g3WThlUFVKUlVSR3NyYTNGOXExZXZWcmtkWEp5TXRtNjJOTFNFaW9xS3VTUDhBVjR6Wm8xWUxGWUFQajZ1bDkvL1pYMDBEeDI3QmdhR3Y2MlpMVzJ0b2F0clMybVRac0dBSGp4NG9WWVl3MVplZjM2TlU2ZE9pVjF2NXFhR3VsbFRFRkI4ZDlFbGdaTXduejc3YmNZTldvVTd0eTVnNjVkdThvY0FMOTc5dzdwNmVtWU4yOGVLYTJUNWp2Ym5IZjZxbFdyeElybHRtelpndSsvLzE1c1plM2x5NWRpOGpiaEZzZkNLQ2dvNE5XclZ4ZzJiQmpXclZzSFEwTkRBUHpyK1BidDI4bEVUR3hzTEFZUEhpd2lFZkQwOU1TYk4yOFFIaDZPcEtRa3VMbTVvVisvZmxCVFU4T1BQLzZJTld2V29MaTRHUHYzNzRlU2toTEN3c0xBWUREZzZPaUlHVE5tSURVMXRka09wamR2M3NTMmJkdkE0WERnNWVVbGt6TkVhV2twZEhSMEpOcDVUcHc0a2Z5dU1qSXljUGp3WVZoYVdzTFoyUmtEQmd3QWk4V0N2Nzgvd3NQRG9hS2lnbjM3OWxFQjhFZlM3b0pnQVlNSER3YWJ6Y2FyVjYvZzRlRUJCUVVGTEY2OG1QempGd1FoL2Z2M2g2NnVMZ2lDUUh4OFBQVDE5VVVDdzZidGwvLzQ0dyt3Mld5cHd2ckN3a0k4ZlBnUVU2ZE9GZmtqb05Gb0NBZ0lRSFIwTkRadjNvelJvMGREVzFzYng0NGRRMGhJQ0g3OTlWZWtwS1RBdzhNRHExYXRncFdWRlg3KytXZFVWRlRnOE9IRDJMZHZINEtEZzBXa0VWMjZkQUhBZjVMMjhQQkEvLzc5eVl4dWFtcHFtNzQzZlgxOUVjOUhnaUJ3NXN3WkhENThHRjI2ZElHN3U3dFlBSnlmbnc4dkx5L01uVHRYek9NeVBqNGVPVGs1WkthZ3JxNE9LMWV1RkRFM3YzRGhBa3BLU21CdmI5OXNzd2tEQXdQY3ZYc1hRVUZCK0wvLyt6K1JoNEtiTjI4aVB6OGZzMmZQSmpQQUJnWUd6ZmFJTnpjM0I4QmZ6bHUzYmgzazVPVEludk9TbHR3ME5UWEpwLzJ5c2pLcDUyMko5UFIwcEtlblM5MXZhR2hJQmNFVUZKK0JnUU1IR2o1NThpVC8zNTVIYThqTnpVVmdZQ0NlUDMrTzA2ZFBZOEdDQlhCeGNVRlZWWlZJVnpWcG5EcDFDdkx5OGhnMWFsU2I2aEY2OSs0TmYzOS85T3ZYVDB3S3NHWExGaGdaR1lrRndVT0hEc1dJRVNNa0JyMU5ZVEtaT0hMa0NIbnRaN1BaOFBQenc1a3paNkNycTRzalI0NGdOVFVWbnA2ZXNMZTNoNCtQRDNSMGRKQ2ZuNC9FeEVTcEVzY2hRNGJBMDlNVE4yN2NJRFBCaVltSlVGUlVoSTJORFZhdlhvM2R1M2ZqbTIrK3dTKy8vQ0p5YkdscEtRNGZQb3k0dURpb3FxckMyOXNiSTBlT0JQQzNWMzE5ZmIzWWd3aVB4OE9yVjY5Z2FtcmE0dWNlTVdJRXJsMjdCaFVWRmJ4NTh3YmUzdDZJaVlrQmw4dUZ0YlUxbGkxYlJqWEorQVMwMnlDNHNMQ1F6S1JPbkRnUk0yZk9KUDlCUFgzNkZMR3hzV0F3R05pMmJSc09IejZNeHNaR1dGaFlvR2ZQbmlMWlF1R2dqQ0FJUkVSRTRObXpaekF3TUpBb2Z6aHc0QUJ1M3J3SlBUMDlNUy9DSDMvOEVacWFtaUp0ajdkczJRSVdpd1VhalFaVFUxTlVWbGJpNHNXTHBHUkRTMHNMN3U3dXVIUG5EcFNVbEZyOVBSUVZGWkdmVzFEd0lDakdhMmtaN3VIRGgvRHk4a0p4Y1RGV3JseUpPWFBtaUh3ZkRRME5DQThQUjJCZ0lGUlZWY2tpQ3dGc05odSt2cjZZUG4wNit2YnRpOXpjWE5qYTJtTHQyclhreFRzckt3dXBxYWtZTzNZc3Flbmljcm5JenM2V0tJc1E2TlVlUG55SVk4ZU9nY0ZnNE04Ly80U3JxeXYwOWZWRmVzM0x5dkhqeC9ISEgzOWc3OTY5TURRMGxHcTFJMGtPSWNoTVg3NThHVG82T2pLOTMrVEprK0h1N3Q3cWVWSlFVSHdjTkJydDljQ0JBKy9UYUxRb0dvMFc5ZWpSbzl4L2UwNlNFRnliVDU4K2pZTUhEMEpaV1JuejU4K0h1cm82L1AzOXNXelpNdXpldlJ2Mzd0M0QyclZyb2FPakE0SWdVRlZWQlZWVlZlVG01a0plWGg1WldWbUlqSXpFaEFrVFJCSW96ZG1KTlpVcnFLbXB5VndNSmtCVFU3TlZ4ekFZRFBCNFBGeStmQmwrZm40b0tTbkJtREZqc0hYclZxaXJxOFBVMUJUcTZ1cllzV01IYkcxdGNmRGdRWVNFaEVCSlNZbThsMmhvYUFEZzYzZTdkT2tDQm9PQklVT0dZTWlRSWFpdnIwZHljakxTMHRLd1pzMGFBTURNbVRQeDl1MWJuRDU5R3JObno0YVdsaGFLaW9wdzZ0UXBSRVZGb2E2dURvTUhEOGIyN2R2RjVIWUE0Tzd1anVIRGg1TkJNWS9IdzUwN2QvRCsvWHZNblR1M3hjK2NuNStQVzdkdTRkcTFhM2o2OUNtVWxKUXdkZXBVMk5yYWltWGNLZHBPdXd5Q0h6eDRBR2RuWjdEWmJDeFlzQUEvL3ZnanVTODVPUmt1TGk3UTFkV0ZtNXNiVnE1Y2lWOSsrUVc3ZCs4V1cxWnZDcDFPaDRlSEIzNzY2U2RzM3J3WnAwNmRJdi93QVA1VHBxRGFVNUlaZDlldVhURmp4Z3d5MnlqTWdRTUh5Tjl2Mzc0dDhTSVZHaHBLL2k2ck1mam16WnZGdGttU0ZBZ2dDQUkzYjk1RWRIUTA3dDY5aXg5KytBR09qbzZnMCtuNDQ0OC95TUs0RHg4KzRJOC8va0JlWGg2c3JLeXdldlZxc2FmV0F3Y09nTXZsWXZYcTFTQUlBcDZlbm1RUklRRFUxdFppNjlhdDBOTFNnck96TTNuY25qMTdrSkNRZ0xDd01MRk1ycHljSE56ZDNiRjU4MmI4K2VlZjZOeTVNNXlkbmFHdHJRMWZYMThvS3l1RHpXYkw5TjBBL08vUno4OFBQLy84TThhTkd3ZEFjazk2YVhLSVE0Y09RVTlQVDZhTUJ3VUZ4YjhQalVZYkNtQW9qOGZiYTI1dS9wUkdvMFVSQkJIMTVNbVRsLy8yM0FRSWFsRktTMHRoYlcwTkJ3Y0gwdDlYVDA4UHYvMzJHelp1M0lqRXhFU1VscFlpT0RnWUFEQnAwaVRTL2VDNzc3N0RsU3RYd09QeHhPcERKRjNqQVA3S25UVE42K2ZrMnJWckNBZ0lRRjVlSGpwMTZpVFJCM2pTcEVsZ01wbll0R2tUbkp5Y3NHVEpFZ3daTW9TVWxmVHYzeC9qeDQrWG1Ld1FNR3JVS0pINzM4cVZLOGtBK05XclY1ZzdkeTRhR2hyUXJWczNMRisrbkx3bkNETnIxaXlrcEtRZ0xpNE9jWEdpM2RMcGREckdqUnVIbjM3NnFkblBtNWlZaUUyYk5vRk9wMlBBZ0FIWXZIa3pKazJhMUtZaWVJcm1hVmRCTUVFUUNBNE9SbUJnSURwMzdndy9Qejl5NmY3NTgrY0lEUTFGVWxJU2pJMk40ZVBqZ3k1ZHVzRFB6dzlyMTY3RjdObXpNWHYyYk15Wk0wZmtxYThwMnRyYWNIRnh3Wk1uVDBTMFNlWGw1ZkR3OE1EZ3dZUEpKMDFwekpvMVM2WW5SVW1jUG4yNldlMXhVMXFyQ2FiVDZUaHk1QWl5czdNQjhJdmFrcEtTMEtGREIyaG9hS0MydGhZbEpTVUErTm1FOFBCd2lVcy9CRUhnNnRXcjRIQTRHRDkrUEZrOXZIejVjbEpYdFd2WEx1VGw1ZUhZc1dNaUFmU2lSWXNRSHgrUExWdTJJQ3dzakhUZGFQcGcwRlF5SVBDT2xOVUdyNnlzREpzM2IwYS9mdjFFL3A5SkszU1RKSWZRMDlNVEdTK0xUSUxMNWJZNGpzRmdpRHhnVVZCUWZCYk1lRHllR1kxRzIyVnVicDRCSUlwT3AwYzlmUGd3RlFDdnBZTS9GK1BIajBkY1hCeDVmV3BLeDQ0ZEVSUVVoRk9uVG1IQ2hBbWcwV2lnMFdoWXNXSUZLaW9xb0tHaGdlblRwME5SVVJFR0JnYmtOY3JJeUFoV1ZsWlNyM0ZEaGd5UmFwSDJPZEhUMHdPSHc0R0Rnd1BtenAwcjFZSEJ3c0lDUGo0K1lES1pZdDhMblU3SG5qMTc0T0xpZ3VycWFwSGlheHFOQmpVMU5URVhKRHFkVG1aZHUzZnZEaGNYRnpDWlRJd1pNMGFxczRPYW1ob0NBd05SVzFzclVqaE9vOUdnckt3czVoSTFhdFFva1FRV0FJd2RPeFlIRGh6QWdBRURaRzdEVE5FMnhKWFpYeEhtNXVZOFFQYXM1OTY5ZTNIMjdGbVltWm5CeThzTG1wcWF5TXJLZ3JPek0vTHo4OEZrTWpGdjNqd3NYTGhRNUIvcSsvZnY0ZW5waWNURVJBQkEzNzU5NGV2clMvN2pGSnozWTRpTmpZV0JnUUhHakJtRCtmUG5rMFZpc3FLcnF3c2xKU1dFaG9iaTVNbVQrUDMzMzVHVmxZV2NuQnl4d2poVlZWV29xYWxoMGFKRk1nWEJ3dTRRQUw5VlozVjFOVHAyN0FnTkRRMTA2TkFCNWVYbENBNE9Sa3hNREl5TWpMQnMyVEo4Ly8zM3VIWHJGa3BLU2lSbWwzLy8vWGZVMU5SQVNVa0o3dTd1Nk55NU15SWlJc0JnTU9EcjY0dXdzREFzV3JRSU5qWTI1QVdGdytHQXcrSGd4SWtUU0U1T2hxMnRMWm1oYitxcFhGZFhCdzZISXhZc3FxbXBZZno0OGMxK242dFdyWUsydGpaY1hWM0JaREpGdEYzWHIxK1g2QTRoaWFidUVKK3FhNUcrdmo3T256OHYwMWpCZXo1Ky9QaXIvbnVub1BqY0NPNHBMVUdqMGZKNFBGNFVnS2pIangvZkJ5QmlOZFBhZTFOYjRQRjRFb3VyL3F1MHQ4LzdUOUtlN3hIdEtoTThaODRjRUFTQjlldlhvN1MwRkJ3T0I2cXFxakEwTk1USWtTTXhaY29VZE9qUUFlL2Z2eGM3ZHMyYU5aZzFheFl1WDc1TVduNDFwYmtxMHBZUUZIRmR2MzRkUU91RHBjREFRQXdhTkFoMmRuYXdzN01Ed0Y5U0VTeURBZncrOU5IUjBUQTBOTVQyN2RzQnRFMFRMSnpaTFNrcFFXQmdJR0ppWXFDdnJ3OTNkM2VNSFR1V3ZGZzlldlFJSjA2Y1FGcGFHcHlkblVVZUxnU0JhRUJBQUdwcmErSGk0Z0lGQlFXRWg0Y2pMQ3dNQU4vS1RmZ3pDS0RUNlpDVGswTllXQmpHamgyTHZuMzdpbVV2SWlNajRlSGhJWFlqRXNnaG5KeWN5SjdyMXRiV1dMaHdJWms5MXRMU1FtVmxwWWo3UjFKU0VoNCtmQWlnWlhlSU4yL2U0TXlaTTJKbTVySzZpYlJFVzViRlpMM0JVMUJRTkErUHh6TUNzQjdBZW5OejgzYzBHaTJhSUloSUV4T1QyK2ZPblJNM3kvME10TGVBc0wxOVhvcC9obllWQkJzWkdaRWFXRW5HMmMzWlVnSDh6amZOMlY1OVNqTnVBRmk2ZEtsWVZXcFRVbE5UcGZyOU9qZzR3TUhCQVpXVmxSZzdkaXhjWFYzSk9RcmNJVnFyQ1JidzRzVUxSRWRINC9MbHkramJ0eS8yN05tRDBhTkhnMGFqZ2Nmam9iYTJGbXcyRzdObXpVSmRYUjNPbkRtRG5Kd2NlSHQ3aTdnMjVPYm00dmp4NDVnNWN5WVorRStiTmcxbFpXWFExOWRIYW1vcVdReWhvNk9EV2JObXdjN09EaXRYcnNUTGx5OWhaMmVIRXlkT1lPL2V2ZUJ5dVNnc0xDVFAzVFNvRjlDcFV5Y0EvT3k1Y09Dc3BhVWw4cHJINDZGcjE2NmtTOFRUcDA5SlZ3aEpoUWtDTDJTQTd6d3hZc1FJc1F1M2xaV1YxTytVeStWaStQRGhzTEt5K21UQk1nVUZ4ZWVGUnFQeENJTGcwV2cwNmlHVGd1SXJvMTBGd1UyWk5HbVNtSVZNUTBNREdBeUdXUEFpYkF2V0ZHbUcyaDlMWldWbHMyMlRBYjdIY1Z0UVZWWEZvRUdENE96c2pPN2R1d01RbDBPd1dDeXNYNzllSkdpdHJxN0dqQmt6eUFCVFdWa1pMQllMbnA2ZWNITnpJeVVMVFp0ZEFQeFdudlBuejhmQmd3ZlJvMGNQMU5YVndjWEZCVG82T25CMGRFUlpXUm55OC9QUnNXTkhVb05iVVZFQkdvMkdvVU9Ia2hvc3dmK2Z2bjM3NHNpUkk2UkJlbVptSnBrRkY2WnBVQy9vSWQrYzV5WEF6Njdmdm4wYnNiR3g1UGtGbnRHU0Noc2xOVm9aTldvVURoNDgyT3o3TktXK3ZoNGVIaDRZTTJaTXE2dXVtNk05TG5WUlVMU0dWcXlXdkFJZ2NKQjRnTC9rRUlLMnhSUVVGRjhIN1RvSTF0WFZGWkVkY0RnY2pCbzFDZzRPRGpKM1V3UDQydE9XQXFxMmNQYnMyWS9XR2t2RHhNUUVnWUdCelk0UkNQeUZVVlZWeFpBaFExQmFXb3FPSFR0Q1RVME5xcXFxNk5DaEExUlVWSERyMWkzY3VuVUxSNDRjSVp0cEtDc3JRMWxaR1JrWkdYQnljc0s2ZGVzUUhSMU5GdGhwYUdoZzRzU0pwRXhoLy83OTZOcTFLd0MrSGx0VFUxTnFFWUx3Lzc5Ky9mcmgwYU5ISUFnQ2REcGRxaHhDVU5TbnFhblo3T2NmTzNZc0lpSWlrSmFXQmdNREErVGs1SkFXYTRMQVdJQ1ZsUlhzN096RU1yMXQ2ZTMrOHVWTGxKV1ZJVEl5RXIxNjljTGl4WXZ4d3c4L1VNdUJGQlQvTHVrMEdpMnFzYkV4S2pVMTlTbit4Y0k0Q2dxS1QwTzdEb0tiSXFqa2JHM2dVbEZSOFZsTXEyV1JReFFWRlNFeU1sS21UalhDRkJRVWlMVUVGalJva05RS1dyZ3c3dGRmZndYQWYyaDQ4dVNKU0F2SjR1SmkzTHAxQzBPR0RBSEFEK2dJZ29DT2pnNkdEaDBLYjI5dnFLcXFRazVPRGdZR0JqQTNONGVSa1JFTURRMWhhR2dJQXdNRGtVWVVlWGw1VW52QlM2S2twQVMydHJiWXMyY1B1YTJvcUFpYk4yL0doZzBiMExkdlh4UVVGQUQ0dTVtSU5BUnpDd3NMdzdCaHc4RGo4V0JoWVlFM2I5N0lQQjhPaDlQcWh5UXpNek9zVzdjT0VSRVJDQXNMdy9yMTYyRnNiSXhseTViQjB0S1NDb1lwS1A0aGFEUmFLa0VRVVRRYUxlcng0OGZTTzlpMFUwNmNPQUY5ZlgzU2VlZFRjUDc4ZVpTVmxjSE96azVxOHFNcGtvcWd1Vnd1Mkd4MnExMTAvdnp6VDVTV2xrcjBvUmVRazVNRFRVMU5rVlZTaXE4VEtnZ1c0dTNidHdDQXpwMDd0L3E0MWdhaHNpQ0xIQUxnYTVIcjYrdngrdlZycWRZMndyRFpiTnkvZng4ZUhoNFM5MHZTb3dvSHdZSnpyRm16Qm84ZlA4YXhZOGRJM2F3d0JFRmcyN1p0S0M0dWhyT3pNNlpPblNvaUk1ZzVjNmJFamtiMTlmVmdNQmhnczlsNDl1eFpzeHJsM054Y3BLU2tZT3JVcVdUbXVxYW1Cc2JHeHNqSnlRSEFMenBrczlsd2RuYkc2ZE9uOGVMRkMyaHJhME5MUzB2cWVRVXNXYklFVzdac3dkT25UekYwNkZCMDdOaFJhdEZpYUdpb21OVU5BUGo3KzdkYTFzQmtNbUZ2YjQrZmZ2b0pKMCtlUkZoWUdEWnMySURldlh0anpabzE1RU1HQlFYRnA0WEg0OTJuMFdpUk5Cb3Qra3R0bHZHNXFhK3ZseWhwQTBBV04xZFZWY0hmM3gvang0OXZOZ2l1cnE2V1dHeXVvYUVoRnFEbTV1YkMzZDBkblRwMXd2ejU4MlVPZ3NQQ3doQVFFQ0N5NnBlWW1JanQyN2NqUER4Y3JJdHBjN2k2dXVMWnMyZnc5dmFXZUozbGNEaFl1M1l0T0J3T1ltTmp4V3pWS0w0dXFDQllpQ3RYcmdEZ3Qra0ZnTkdqUjdlWXdhdW9xTUNiTjIvRTJnRi9DdG9paDVCa3lWTlhWd2VBYjNSKzl1eFpGQmNYNC9mZmZ4ZnJudFpVRXl5TnlzcEtyRnExQ3VucDZYQjBkSlFZQUFOOEI0ZERodzdCeWNrSnJxNnVTRTFOaGJPenM0amRXRzF0TFRJek0vSHk1VXM4Zi80Y0wxNjhnS1dsSlp5Y25IRGl4QWx3dWR4bTdlTGV2bjJMQXdjT29GdTNidWpVcVJNdVhMaUFCUXNXaUdUbUZSUVU0T2JtaG5uejVpRWdJQUFwS1NrWVBIaHdzNTlSd01TSkV4RVpHWW5IangrVEVwbW1yYklCdmtaNDllclZtRGR2bnNUdm9hMHdtVXdzV2JJRXMyZlBSbUJnSUNJakkzSDE2bFVxQ0thZytBendlTHh1WDF2YjVNL0I0c1dMeFZZS0JRanVEMGxKU2FpdnIyK3hoWHRpWWlMYzNOekV0cTlZc1FMMjl2WWkyL3o5L2NGa01sRlJVWUhnNEdBc1c3YXNqWitBYjhIWm8wZVBWZ1hBQU9EbTVvWkZpeFpoelpvMU9IandvTmkxOXVEQmd5Z3NMTVMrZmZ1b0FQZy9RTHNOZ2dNREE4bnNiVzF0TFk0ZlA0NklpQWlZbVptaHVMZ1ltelp0QXBQSnhPalJvekZod2dUNCtmbVJsZi9DWExwMENRUkJZUFRvMFo5OGpyTElJUVFFQlFVaElDQkFaSnVmbng5U1VsS1FtWmtKZ0M5M0dEeDRNS1pQbjk3bU9iMSsvUnFyVjY5R2NYRXhYRjFkeFM2QVRiTUhlbnA2Q0EwTnhiWnQyeEFiRzR1Y25CeDRlWGxCVFUwTnRyYTJ5TW5KQVVFUVVGUlVSTisrZlRGKy9IaE1uRGdSU1VsSkNBa0p3WGZmZlNlV2VSVitqOUxTVWdCOGZmZStmZnVnckt3TVcxdGJzWG1ibXBwaTc5NjlvTlBwaUlpSWtOcFB2aW41K2ZuSXlNaUFnb0lDMlNKNjd0eTVFcGZCNkhUNlp5bVFCUGhaazQwYk4yTFdyRm1mWmRXQmdvSUNvQUpnUGdKWElXRisvLzEzM0xoeGczeDk0Y0lGcUtxcVFsNWVublFiYW9xNnVqcXNyS3hFYWlVSWdzRFFvVVBGYkVZVEVoS1FsSlNFSFR0MmdNVmk0ZENoUXhnNmRLakVKRXQwZERRaUlpS2tKb2xLU2twdzY5YXRadDJjaEdsc2JCU1JBVTZjT0JGQlFVR0lpNHNUS1Q1Ly8vNDl6cDA3QnpNek05VFUxT0RpeFlzQStOMzNXcnVDVFBGbDBDNkQ0SWFHQm1ocmErUHAwNmNJQ2dwQ1VsSVNXQ3dXYVNQR1pES1JtWm1KaXhjdklpRWhBVmV1WElHYW1ob21UcHlJcVZPbmtscWg4dkp5aElTRXdOalkrSk5XOFF1UVZRNGhHTnVVb3FJaTBHZzAyTnZiWStUSWtlamJ0eS9vZERvdVhyeEkvdkVLazVhV0JnQVM5L1h2M3g5NWVYbll2bjA3R0F3Ry9QejhNR1RJRUhDNVhOeS9meCthbXBxZzBXaTRmLysrMk5NeGs4bUVwNmNuRGg0OGlQRHdjTXliTncrblQ1L0c0TUdETVg3OGVBd2FOQWg5K3ZTQnZMdzhhbXBxY096WU1adzhlUklHQmdad2QzY1hPWmVHaGdidTNic0hDd3NMRUFTQnVMZzRLQ2twd2REUUVIdjM3a1YyZGpheXNyTEFaREp4Ly81OWtVeis5OTkvRDF0YlczVHAwZ1hmZi85OWk5OXBjWEV4SEIwZG9heXNqTjkrK3cyaG9hRTRmdnc0amg4L2p0NjllNk5YcjE3UTBkR0Jpb29LTm0vZUREcWRqdWpvYUJBRWdjYkdSalEwTktDK3ZoNTFkWFdZUG4zNkp3bGVCVTRlRkJRVUZKOExTZmV6M054Y01nZ3VLQ2pBa3lkUHdPUHhzR1RKRXFubitlR0hIK0RsNVlXTWpBeGN2MzRkRGc0T1lMRlk0UEY0SWxLSWQrL2VZZS9ldmZqKysrOHhiZG8wRUFTQmUvZnVZY09HRFFnSkNZR2hvYUhJZWN2THk1R2JLMTJwRWhrWkNZSWdzR1BIam1ZRFljSDg2dXJxSlByOFMycDlEUER0TXA4K2ZVcSs5dlgxcFlMZ3I1UjJGUVJuWldYQnlja0pwYVdsWkp0ZVZWVlZXRmhZd05yYW1yVGFBdmlaUTFOVFV6ZzVPZUhtelp1SWlZbEJWRlFVenAwN1J5N2pGQmNYZzhQaFlOT21UWitsV09sajNTSGMzTndrenF1bHBoNlM5bS9ldkJsNmVuclExZFVWY1crUWs1UERoZzBieUg3MEFDVGFsTkhwZERnNU9jSEF3QUJGUlVYUTFOVEV1blhyUk1hVWxKVGdwNTkrQW92RmdxV2xKYlp2MzA3MmZSZGdhMnVMUTRjT2liekg0c1dMSVNjbkJ3ME5EUXdaTWdUVHBrM0R1M2Z2QUlqYW94VVVGQ0F2THcrdXJxNHlaV3pYcjErUDh2SnlCQVFFUUU5UER5NHVMcGcvZno3aTQrUHg2TkVqM0x4NUV4OCtmQ0NiWnZCNFBJazZ1aTVkdWpSN282Q2dvS0Q0bW9pSWlBQ1B4OFBodzRkRkd2Y1VGQlJnKy9idFdMSmtDVWFPSEVsZXZ4OCtmSWpvNkdnNE9Eamd3NGNQQUVBR3dlWGw1WEJ3Y0lDMnRqWXBteEMwT0Y2NGNDR1dMbDJLdzRjUG8wZVBIakxOamNWaTRlelpzekExTlJWYnFVeE5UY1cxYTlld2VQRmlxS3VyaXhWZHIxdTNEalkyTm1MbkZEU2lXclZxbGNqMmx5OWZZdjc4K1RMTmkrTExwRjBGd1QxNzlpUXppRDE2OUVDZlBuM1FxMWV2WmpXYkRBWURscGFXc0xTMFJIRnhNUzVjdUVCcWFmdjA2WVBUcDAvTFZJeldXcFNWbFdGdmJ5K21tWkpHZUhnNFFrSkNSTFpKQzh3L3BwWG5kOTk5Si9KOTBlbDArUHY3ZzgxbWc4ZmpRVmRYRnlZbUpsS1BiNnBERmtaSFJ3ZHIxcXpCTjk5OEl6V3p2bURCQXZ6NDQ0OG9LeXNEd0c5dzBiRmpSNUV4Zm41K3FLbXBnYkt5c2tnR1FlRDBJQ21idW0zYk5yRmU4OHVXTFVPblRwMUVPdVIxN2RwVkpvbEswNEJZRmwwd2c4RVFleGlqb0tDZytKSmdzVmhrM1V5WExsMUVyckVzRmdzQU1IRGdRSkhyYVZsWkdXbEpLVmkxMU5EUXdMdDM3K0RvNkFnZWp3Yy9QeitSVlVRVkZSVUVCQVJnK2ZMbFdMaHdJVFpzMkNDVGxPL2t5Wk9vcnE2R3VycTZXRUJiVTFPRGE5ZXV3Y2JHUm1MWFY0cjJSN3NLZ2dGZzA2Wk5iVDVXVjFkWHJHbkc1d2lBQWVEV3JWdXRHajl2M2p5SlJWbWZHa25CM01DQkF6L1orWnZycUNaQVcxdTdXV3NhU2RwdEFkTGtCSkxlVjlCU3VTM1FhTFJXcnc0d0dBeHMyYktsemU5SlFVRkI4Yms1ZnZ3NEdoc2JJU2NuaCt6c2JKRWdPRCtmTDZsdW1tRVYrTDBEZndmS2RYVjFXTHAwS1RRMU5XRmpZNFAwOUhUU3BsTVlHeHNibkQ5L0hydDI3WUtHaGthelVyYVNraEtFaFlXQndXQ1FxNEZONTZHb3FDZzFBUGJ5OG9LWGw1ZkVmZExjZnlpK2J0cGRFRXhCUVVGQlFVRWhIVjlmWDZrQjM4dVhMekZqeGd5a3BxYmkrZlBuR0RkdUhMa3ZNek1UeXNyS1ltM2xoVFBCQWptRWlZa0pwazZkaXNXTEY3ZFlvM0hqeGczY3ZuMjd4WEduVDU4R1FSQll1SEFoZ29PRFVWTlRJNUpkenN2TEk2VjhrbGk0Y0tGRXR3dHJhMnZNbURGRExOR1VtNXVMalJzM05qc25paThiS2dpbW9LQ2dvS0NnRUVPNFB1VDY5ZXU0ZWZNbVhGMWRJU2NuUjlwTkNwT2Ftb3Jldlh1THJSaStmLzhlNnVycWVQMzZOVjYvZmcwbEpTVVVGaFppeFlvVmtKZVhSM0p5Y3JQellES1ptRHg1Y292enRiT3pnNmFtSm9ZTkc0YWdvQ0E4ZWZLRVhORWpDQUxwNmVrWU8zYXMxT08xdExTa3J1NnFxNnVMN1JOME9hWDRlcUdDWUFvS0Nnb0tDZ294cGs2ZFN2NnVyS3dNRlJVVjZPam9BQUNHRHgrT21KZ1k1T2ZudzlEUUVQbjUrWGo3OXEzRVRPcjc5KytSbTV1THExZXZrdHVzcmExeDRjSUZzbk1uazhuRXBVdVhjT1hLRlJ3NmRJZ2NkK1hLRlZSVlZUVmJUeUpBUTBNRHRyYTJJQWdDV2xwYXVISGpCaGtFcDZXbGdjMW1TMjEySkJnanlSMEpBTEt6czhYMkZSWVd0amduaWk4YktnaW1vS0Nnb0tDZ2FKWng0OGFKU0IrR0R4OE9KU1VsUkVkSHc4bkppU3lXazlROTd2cjE2eUt2azVPVDRlam9DQ1VsSmRqWTJLQmZ2MzdZc21VTEdBd0didCsramJkdjM1SzY0dVBIajBOSlNVbW1JRmdBblU2SHBhVWxFaElTc0c3ZE9qQ1pUTVRIeDROT3B6ZGI2NUdRa0lDRWhBU0orMjdmdm8zYnQyL0xQUEsxdzNrQUFDQUFTVVJCVkFlS3I0TzJ0N0pxUjd4OCtiSlpUMElBMkxwMUt3NGVQQ2pUK2RMVDA4V1drWnB5N2RvMTByZTNPZXp0N1NYNkdINUtCRzJXUHhmbno1OUhTRWdJQ0lLUStaaTZ1am94YjJRdWx5dlJMN2t0M0x0M0QyL2V2R25WTWJMTzM5N2VIaWRQbm16THRDZ29LQ2krQ0FRU2hhaW9LTHg2OVFwUlVWRXdNek9Ec2JGeHM4YzFOamFTWFV5VmxKVFFyMTgvM0xoeEF3UkJZTml3WWFEVDZlVDlzYWlvQ0ptWm1SZy9mcnpFYzlYVjFTRWtKQVFuVHB3UTJ6ZDc5bXpVMU5UZzdObXpxS3Fxd3VYTGwyRmhZVUZxa3lXeGJ0MDZQSHIwU093SDRFc3RtbTRQQ3d1VDZidWkrSEtoZ21BWm1EOS9QalpzMk5Ec21QajRlUHp4eHg4eW5TOHdNQkJPVGs1NDh1U0p4UDBsSlNWd2RYWEZMNy84UW5aRWs4YlRwMDlGT3RvQWZFOURXWDRFWHNrdHNXM2JOcXhjdVJKWldWa3lqYSt1cmlhMVg4SS9rZ0pVUWEvNHlNaEltZWNEOEh2Rk45VjJKU1ltWXR5NGNjakl5SkQ1UE5Kd2NIQkFiR3lzek9QVDA5TXhjK1pNbWV6bm5qNTlpcmR2MzM3TTlDZ29LQ2orY1o0L2YwNzZvZ044My9iR3hrYlkydHFpcXFwS1lwdmp5c3BLM0w1OUcwZU9ITUh5NWN2eC9mZmZvNmlvQ0FBL0NCNDdkaXpLeTh1Um1wb0tEUTBOR0JzYjQ4R0RCd0Q0clpucGRMcElCaG9BT0J3T0FMNnJqNStmSCtUbDVjWGV0MGVQSGhnOWVqUkNRa0t3Zi85K1ZGVlZTZlgwVlZaV3h1WExsMlZ5SnhLbVo4K2V1SHo1TWdZUEh0eXE0eWkrSENnNXhML0F6cDA3TVgvK2ZLeGR1eGFob2FGaTNYRGMzZDNCNFhDd1o4OGVkT3JVcVUzdjhjc3Z2MkRDaEFrUzl5VW1Kb3ExV0c0T0J3Y0gzTHg1RTE1ZVhqaDY5R2lMNDcrMlh2R2ZBaVVsSlpTWGwyUFZxbFU0Y09BQWhnMGIxcXoyVEZvamxORFFVREcvWWdvS0NvcC9rOXpjWFBqNyt5TXBLUWxuenB3aHZlQU5EQXp3M1hmZklUazVHV1ptWmhnNmRLallzV3ZXck1HTEZ5K2dvYUdCQVFNR1lPblNwWkNUazRPOHZEd1lEQWJNemMyaHBLU0VQLzc0QStibTVqQXpNOE8xYTljQThLL3BBd2NPRkxrUEVnUkI3cWZSYVBEeDhVRm1acWJFZTlxR0RSc3daODRjeE1YRndkTFNVcUlIZTNQWGFXRmtzVWlqcnQ5ZkgxUVEvQytncHFhR2ZmdjJZZXZXcmFpdXJoYlpGeEVSZ1R0MzdzRFIwVkhzNmJjMU5GZmwyclM1eE5XclYxRlNVdExzK2ZUMTlhR3NyTnppOHMvOCtmTy9pbDd4Z09UMjBNSklLb1FRMEt0WEw1RU9Sa1pHUnZEdzhNQ2FOV3V3ZHUxYUhEeDRFRkZSVVJLUHRiYTJ4dVRKazdGNDhXS3hmWUlpRVFvS0NvcC9DMEdqbjR5TURBUUZCU0VwS1FsTUpoT0xGeThtcjFGY0xoZGVYbDVJVGs0R2s4bkUwNmRQNGVucENVZEhSNUhNN0lvVks2Q21wZ1pUVTFQU08vM1VxVk5RVmxZR0FNakx5MlBRb0VHNGUvY3VuSnljTUhueVpQVHAwd2Q1ZVhsNCt2UXB0bTNiSmpJM09wMk9pUk1uSWpzN0crN3U3bUF5bWNqTXpKVDRPZGhzTnBTVWxGQmJXd3NXaTRYS3lrcVJkczBBdnh0cVMzaDRlR0Q0OE9INDRZY2ZtaDJucDZmWDRya292aXlvSVBnZlF0clQ1b0lGQ3lSdTkvSHhnWStQajhnMlFkdkd5NWN2aTF3WUFnSUN5S2Rnd1hLOGo0OFAvUDM5Slo2N3ZyNWU1SFZrWktSTXkvZ0ZCUVV0V3RrSWxwdSs5Rjd4UU12dG81c3JoRmkrZkxsWUc4K1JJMGZDenM0TzE2OWZoN2EyTmxreDNSb1VGQlJhTlo2Q2dvTGlVeU5JaXZ6ODg4OVFVbEtDblowZEZpeFlRTFpCZnZ6NE1mYnMyWVBjM0Z5TUhEa1M3dTd1OFBEd1FFUkVCQjQ5ZW9TMWE5ZVNXV0ZKMmVIeThuSVIvOTYxYTllU0RaQUdEQmlBQVFNR0lDQWdBQW9LQ2hLVFFjdVdMUU5CRUdBd0dGSS9neURCQXZBVEQxRlJVWmc5ZXpZWmFBc0NjbGtLN2p3OFBHQnFhdHFxNGp5S3J3TXFDUDZIV0xSb2tjanI0T0JnbUpxYVNxeFV2WDM3TmpJeU1zU09FV1JJdi8vK2V6TExhRzF0amJsejU0cjljUzVjdUZDcXIrTFZxMWZoNit0THZnNE1ESlE0amlBSWlSM2lDSUpBUTBORHN3SGIxOUlyZnZueTVSSXpzdEo2eFF2MlNjUEJ3UUVMRnk2RWlvb0t1Rnd1cksydEpZNkxqNDlIZkh5ODJQYVBhV2xOUVVGQjhiRVFCSUVIRHg2QVRxZkR5c29LUzVjdUplVUlhV2xwQ0FvS3dzMmJONkdnb0lEVnExZGovdno1b05QcDhQRHdRUC8rL2VIcjY0dmx5NWZEek13TWMrYk13YVJKazFCZVhvNlNraExJeTh1anJLd01seTVkUXZmdTNYSGx5aFdwODRpTGkwUFhybDFGRWhIang0OEhuVTRIalVhVEdnQlhWMWZEMjlzYnNiR3gwTkhSZ2JlM04weE5UV0Z1Ym81ZmYvMFYyN1p0dy9Iang3Rnc0VUtNSFR0V29wNllvdjFBQmNFeWtwK2YzNkoyU05LWW5qMTc0dlRwMDNCd2NCRFpIaHdjak42OWU0dHRCL2lGQkJrWkdSTDNBZnllNnNKUDBSb2FHbUxTQjNWMWRhbEw2MDJYZ3lSeDRNQUI1T1hsWWUvZXZXQXltU0w3WEZ4Y1VGQlFBQzh2TCtqcTZrbzh2ajMxaXVkeXVTTEZJb0psUGdVRkJZbEI3YUJCZ3pCbnpweVBhdUZOUVVGQjhUbWcwK25ZdEdrVE5EUTBSTzVuRHg4K3hMSmx5OERqOFdCcGFRbEhSMGV4cE1MY3VYTmhZV0VCYjI5djNMaHhBek5uemdUQVh4a1VUaWd3bVV3c1diSkVMTkVqQ2VGVzhwYVdsczBtWHhJVEU3Rm56eDVVVkZSZzlPalIyTEZqQjNrZm1qUnBFc3pNekxCLy8zNGtKU1hCeGNVRjRlSGhPSEhpaE1Sa0QwWDdnQXFDWlVSVFUxT3NaYUlzYUdscGZZYlppTVBqOGZENDhXUHlvdVhoNFFFUEQ0ODJuY3ZIeHdjblQ1N0VtREZqb0tpb0tMWi8rdlRwMkxScEUrYk5td2RQVDA4TUhEaFFiTXpYMGl2K1U3Qjc5MjRSbTdyZzRHQUE0dGwvWWFRVnhnRlVOcGlDZ3VMZlJWSlh0Y0dEQjJQcjFxMHdOVFZGNzk2OXBSNnJwNmVIL2Z2MzQ4MmJOekF3TUFEQWYvRC83YmZmME5EUUFBYURBUk1URTZpb3FIenlhOTAzMzN3REJRVUY3TnExQ3ovKytLUEUvVjVlWG5qeTVBbUNnb0t3ZVBGaW1RSmdPenM3bVF2b0tMNHVxQ0JZUmpRMU5XRm5aL2RKenluUUpIMHNkKy9lUlZ4Y0hNckt5cENjbkl3cFU2Wmd4SWdSTURVMWxUZytPenNidDI3ZEVudi94c1pHL1BycnI0aU5qY1c0Y2VPd2UvZHVpVXRPdzRZTncyKy8vWWJWcTFkaitmTGwyTEpsQzZaTm15WXk1bXZwRlMrc3AyNktMTlhBQUY4M04yN2NPT1RrNU9EdzRjTUFnTjY5ZTBzdGpLT2dvS0Q0R21tTmhaZ2dBQVlBUlVWRjlPL2YvM05NQ1FDd2VQRmlVdFoyOGVMRlpyWENBREJ3NEVENCtmbkpmSDVKc2ppSy93WlVFTndDZ2dZSWNuS2YvcXY2bUNVWWdpRElGcFNwcWFubzI3Y3ZXU3kzYytmT1pvL3QxcTJibVBrNGk4WENwazJiY1AvK2ZWaFpXV0hRb0VFSUR3K1hHUGlIaG9ZaUxTME5CdzhlaEl1TEMzYnUzSWwzNzk1aCtmTC9aKy9PdzZJczl6ZUEzKy9NTUF3N0NBS0pvQ3dxS3BVTXBXbVplclM5MU5UVDcyU2FXM1Z5eWQzY0tpM05WalczTkxmam11WmFabW9kTmR6U1hFQ1NUUUVIM0FBQndXRVpHSmgzZm4vZ3pHR1lZVkdKUWViK1hCZFh6UE8rTS9NZFJ1M21tZS83UENPTjV6d29lOFZiNnFjR3ludXRYMzMxVll1ei81WDdmRnUzYm8zV3JWdWJ0STNZMjl1alpjdVdTRTFOcmZFMUdGUzFtZ2NSRWRWT1RRR1lxQ0tHNEJvWVZsSzRueEJjMWNjb08zZnVySGEyME5MOTFxMWJoNktpSW56NjZhZkdqLzhIREJpQTZkT25JeVVsNVo0K3N2bmhoeDh3YnR3NFpHUmtHQzhVbXoxN05uNzc3VGU4OU5KTEptczBhalFhYk42OEdSNGVIZ2dLQ3NLcVZhc3dkdXhZckY2OUdnRUJBY2FQb0I2VXZlSXQ5Vk1idUxtNTNYY3dyZXJDT0V2WUJrRkVSRlIvR0lKcllGakhOejQrdmxZQjAxS1FxZHdibXArZmoyM2J0a0dwVkZyc3A2MXFkUWdBOFBiMnh1Ky8vNDdpNG1MTW16Y1BNMmJNTUliVWdJQUFpNkg2dDk5K3czZmZmWWNOR3phWXRBb1lORzNhRkQ0K1BwZzRjYUp4MW5UNDhPSFl2MzgvRml4WVlOSmJ2R0hEQnR5NmRRc3pac3lBSUFod2NYSEJzbVhMc0duVEpwT1oyd2Rsci9qNlVOVXFFd2JmZnZ1dHNZK1lpSWlJNmdkRGNBME0yeGFIaG9haVI0OGVWWjYzWmNzV2k5c0NBekJiNVNFK1BoN2J0bTNETTg4OGc5ZGVlODNzL0pwV2gzanFxYWZ3MGtzdndjWEZ4ZVRLV1RzN093UUVCT0RGRjEvRXNHSEQ4SC8vOTM4QS9uZHhYa0JBQUZ4Y1hDdys1dHExYTAxdUJ3UUU0STAzM3NENjlldlJyVnMzUFAvODgwaEtTc0s2ZGV2UXFWTW5rNStGbzZNajNubm5IWXVQQzFTOVYveTBhZE5NOW9vZk1HQ0FjYS80eVpNblczeXNrcElTYk42OHVjcTk0bmZ1M0lsdDI3YWhmLy8rdGRvcnZqN1V0cmVZaUlpSTZnOURjQTBNR3pROC9mVFRGdGVUTmRpM2IxK1ZJYml5K1BoNEFFQndjUEE5MVZSNVdacUtNakl5a0pXVlpUSHNYcmx5eFdRbVdCQUVzMDBwS25yMzNYZHgvUGh4ekprekI4N096cGcvZno0VUNrV051N0xsNWVVaExpNE9GeTVjUUV4TURDNWN1SUIvLy92ZkFQNjNWL3pPblR0eC92eDVLSlZLNDE3eEF3WU1xTlZlOFRkdjNyUzR6RnZGdmVKVktsVzFlOFViMU1XRmNUV3BxcmZZWU11V0xkaXhZOGQ5UHc4UkVSSFZIa053RGY3NDR3OEFxTk1yV3c4Y09BQUhCd2VFaFlYVjJXTWFWQmV3Sys5T0o1ZkxjZkxreVNvZlN5NlhZOEdDQlJnNmRDakdqUnNIT3pzN0xGMjZGRDQrUHRYVzBORDNpcS9vSC8vNEI1NSsrbW16OGRtelorUEpKNTgwdTREUWNLdzJETUdkaUlpSUdoNkc0R3BrWjJmajhPSERjSFYxeFdPUFBWWW5qM25xMUNsRVIwZWpUNTgrRnRmZ3ZWOUhqeDRGQUd6Y3VCR2ZmUEtKeVFvVWtaR1JWYlpEV0NLS0lrNmRPbVc4T0ZDdjErUGN1WE40NUpGSHFsMnd2S0h2Rlc5ZytFWGtsVmRlTVRzMmUvWnN0R3JWeXVLeEw3NzRvdHBkaG9xS2lqQnYzanc4OU5CREFJRGR1M2RqOSs3ZFZaNVBSRVJFOVk4aHVCb0xGeTZFVnF2RjRNR0Q2MlJyeGF5c0xIejg4Y2VReStVWVBueDRIVlJvNnRhdFcvanZmLytMSjU5OEVvY09IVUoyZGphbVQ1OSsxNDlUWEZ5TUF3Y09ZTU9HRFVoTFMwTndjREMrL1BKTGJOdTJEU3RYcnNUdTNic3hjT0JBOU83ZDIyTEFiT2g3eFJzY1AzNjhkaitRU3FxNm4yRlRrS2xUcDZLa3BBU2ZmUElKQUY0WVIwUkUxQkF4QkZkaDkrN2RPSERnQUx5OXZURmt5SkQ3ZnJ6MDlIU01IajBhTjIvZXhOU3BVNnZ0NjYxSmZuNCtwRktwOGVOMnc2enNnZ1VMVUZwYWlva1RKeUkzTnhjelpzekFnQUVEakswRnYvNzZxekcwaXFLSTB0SlNhTFZhUFBQTU01REw1VGh6NWd3T0hUcUVnd2NQb3JDd0VENCtQcGcyYlJyNjllc0hxVlNLVHAwNjRkaXhZMWk2ZENrV0xWcUVwVXVYNHZISEg4ZVRUejZKaUlnSWhJU0VHRU9xTGU0Vi8vUFBQd01vWDIzajAwOC9SZHUyYlRGejVreXo4L1I2UFhRNkhXUXlHZlI2UFZKVFU3bTJKUkVSVVQxakNLNUNaR1FrWkRJWlB2MzBVNHZMaXQydER6LzhFR2xwYVJnMmJKakZGU0h1eHFGRGh6Qm56aHpqN2ZidDIyUFBuajNZdjM4L1huamhCYlJzMlJJdFc3YkU3dDI3OGNzdnYrRG8wYU9RU3FWWXZIZ3hpb3VMb2RQcGpQZDk2S0dIY1AzNmRXemR1aFVhalFhQ0lDQThQQno5Ky9kSHIxNjl6TlpIN3RxMUs1NTY2aW1jUEhrU08zYnN3SWtUSjNEcTFDa0E1VE82cTFldmhpQUlOcmxYL0QvKzhRKzR1TGhnMnJScHh0WVBTMHBLU3RDMWExZElwVklJZ2dDdFZvc3VYYnJVZVQxRVJFUlVOWWJnS256MjJXZkcxUXRxNDUvLy9DZHljM09yUFA3KysrOGpNVEhSYkh0aFN4NTc3TEZxWndZaklpTHc5dHR2dzk3ZUh1M2J0MGRFUkFUQ3dzSnc1Y29WdlBIR0c4YnpGQW9GK3ZmdmI3WmhneWlLS0Nzck04NnVwcVNrNFB6NTgraldyUnQ2OWVwbDdHV3RpaUFJNk5LbEM3cDA2UUsxV28yalI0L2k1TW1UZU9lZGQ0d3RCdy82WHZIMzR1V1hYOGJMTDc5c010YS9mMzg4L1BEREptTUtoUUl6Wjg0MC90TGg3dTZPN3QyNy95MDFFUkVSa1dWQ3phYzBYRXFsVWc5d3B5MWJwOVBwMkU1UURjTW1MMUZSVVEvMDMzZWlCd1gvMzBRUEVsditmOFRmTXlWR1ZJOFlnSW1JaU9odU1RUVRFUkVSa2MxaENDWWlJaUlpbThNUVRFUkVSRVEyaHlHWWlJaUlpR3dPUXpBUkVSRVIyUnlHWUNJaUlpS3lPUXpCUkVSRVJHUnpHSUtKaUlpSXlPWXdCQk1SRVJHUnpXRUlKaUlpSWlLYnd4Qk1SRVJFUkRhSElaaUlpSWlJYkE1RE1CRVJFUkhaSElaZ0lpSWlJckk1RE1GRVJFUkVaSE5rMWk2Z0xrUkVSRmk3QkNJaUloUDhmeE5Sdy9aQXp3VHI5ZnBJYTlkQTlDRGczeFdpK3NPL2IvU2c0Wjlab2pxZ1ZDcjFTcVZTYiswNmlJaW9jVkVxbFN1VVNxVStQRHo4WFd2WFFvM0RBejBUVEVSRVJFUjBMeGlDaVlpSWlNam1NQVFURVJFUmtjMWhDQ1lpSWlJaW04TVFURVJFUkVRMmh5R1lpSWlJaUd3T1F6QVJFUkVSMlJ5R1lDSWlJaUt5T1F6QlJFUkVSR1J6R0lLSmlJaUl5T1l3QkJNUkVSR1J6V0VJSmlJaUlpS2J3eEJNUkVSRVJEYUhJWmlJaUlpSWJBNURNQkVSRVJIWkhJWmdJaUlpSXJJNURNRkVSRVJFWkhNWWdvbUlpSWpJNWpBRUV4RVJFWkhOWVFnbUlpSWlJcHZERUV4RVJFUkVOb2NobUlpSWlJaHNEa013RVJFUkVka2NobUFpSWlJaXNqa013VVJFUkVSa2N4aUNpWWlJaU1qbU1BUVRFUkVSa2MxaENDWWlJaUlpbThNUVRFUkVSRVEyaHlHWWlJaUlpR3dPUTdCdEVnRDRXTHNJSWlJaUltdGhDTFpCelpzMy82SjkrL2JIQURoWXV4WWlJaUlpYTVCWnV3RDYyd2h5dWJ5TnBRTjVlWG43UFQwOTMvWHc4T2hiV0ZnWWJla2NyVlo3RVlEK2I2MlFpSWlJeUVvWWdoc3YrN0N3c0lUcVRnZ01EUHkrcW1OUlVWRU9BSXJydkNvaUlpS2lCb0FodUpHTGo0OFBMQzR1VHEwMDdOYTZkZXRmTGwyNjlCS0EyeFVQS0JTS2x1M2F0VlBWVzRGRVJFUkVWc0NlNE1aTFgxcGFtaWtJZ3M3Q01UdG5aK2NuQWRoVlBpQUlncTYwdERRVGJJVWdJaUtpUm93endZMVh5WVVMRjN5VlNtV1ZZVmFwVkdaVkhvdU5qVzE3NGNJRjM3KzNOQ0lpSWlMcllnaTJBY25KeVM4V0Z4Y2JXeHlrVXFsNzI3WnRUeVlrSkhUVzZYUjVodkdhZW9pSmlJaUlHZ3VHWUJ0UVhGeXMwbXExaVJXR3ZBQkFvOUVrQThpMlRsVkVSRVJFMXNNUWJBT3FtdUcxMUE1QlJFUkVaQXNZZ20zQXhZc1hlK2wwdWhURGJZbEU0aEVhR2hxVm1KaW9GRVV4MXpET1ZTR0lpSWpJVmpBRTI0RFMwdExyV3EwMnRjSlFBUUFVRlJWZEJkc2hpSWlJeUFZeEJOc0FoVUlSV1BHMlZDcDFCd0FIQjRjUW5VN25aWjJxaUlpSWlLeUhJZGdHaElTRTdMTTAzclp0MjVQMVhRc1JFUkZSUThBUTNNamQyVEh1T29EU0NzTmVTcVV5S3lvcXFpa3F0RU1vRklxV1dxMzJlcjBYU1VSRVJGVFBHSUliT1F0Ykp0Zkp1VVJFUkVRUE1tNmJURVJFUkVRMmh6UEJ0aWs3S2lwS3NIWVJSRVJFUk5iQ21XQWlJaUlpc2prTXdVUkVSRVJrY3hpQ2lZaUlpTWptTUFRM2ZnSUE5enYvcllwTFBkVkNSRVJFMUNBd0JEZCtQa3FsTWhlQW02V0QzdDdlRThQQ3dtSUFlTmR2V1VSRVJFVFd3eEJzNDI3ZXZQbWRLSXBGUGo0K0k2eGRDeEVSRVZGOTRSSnBOc2JmMzM5cDA2Wk5SMWNlOS9Qem0rZm41emV2NGhpWFVTTWlJcUxHaWlHNGtXcldyTm5udnI2K1V3MjM3N1JFSUNvcXlqY3pNM01wQUxSbzBXS3BYQzV2a1pTVTFCZUF6a3FsRWhFUkVkVTd0a00wVWpkdTNKZ2ZHeHZiVnFWU3ZRNEFpWW1KSFdOalk5c0N5TlJxdFlsMmRuYk5YVnhjZWx5NWNtVzRWcXVOMDJxMWlRNE9EbUVCQVFITHRGcHRtbGFyVGJUeVN5QWlJaUw2MnpBRU4xNVpXcTAyVVM2WEJ3SkFVVkZSVW9WZzJ5UW9LT2cvR1JrWlgrWG41eCs3TStibTcrOC9YNmZUNVFEUVdLVmlJaUlpb25yQ2RvaEdya21USnE4QmdMT3o4Nk1GQlFWSEFMaTBhdFhxQndEUy9Qejg0MDJhTkhsTklwRzR1N3U3dnlvSWdyMUtwVExyRnlZaUlpSnFiQmlDR3pGSFIwZWxuWjJkUHdBRUJnWnVMU3dzak16TnpmM0p4Y1dsRndBRUJRVjlYMVpXZHVQT2JMR1FsSlQwTElBc0h4K2ZjYmR2Mzk1VFhGeXNzbWI5UkVUVUlBa29YMVl6MDlxRkVOMFB0a00wWWo0K1B1L241ZVh0QUlETGx5OC83K2pvMkZrbWsza21KQ1Iwam9xSzhvaUppWEhOeTh2YkpRaUMzWlVyVjBZVUZCUkV1cm01OWZmejgvdkd3Y0doazdYckp5S2locWQ1OCtaZnRHL2YvaGdBQjJ2WFFuUS9PQlBjU0RrNk9rYTR1N3YzUzB4TWZNckx5K3ZmaFlXRmFiR3hzVW9BdCs2YzRoUVlHTGpWM2QyOWYxcGEydkNjbkp5TlRrNU9qd1FHQnE3THpzNWVtWnVidTlXYTlSTVJrVlVKY3JtOGphVURlWGw1K3owOVBkLzE4UERvVzFoWUdHM3BISzFXZXhHQS9tK3RrT2crTVFRM1VoNGVIdjF1M2JyMWcwYWp1VkpoK0JZQXVMaTRkQWtJQ0Znbms4bThVbEpTWGxHcjFRZnM3ZTJEZzRLQzloY1ZGWjI1Y3VYS1dDdVZUVVJFRFlOOVdGaFlRblVuQkFZR2ZsL1ZzYWlvS0FjQXhYVmVGVkVkWWdodXBQTHk4cmFLb3BoYmFiaHBRRURBbDE1ZVhrTUtDZ3BPcEtTa1BGZGNYS3h5ZG5ZT0N3d01QS0RUNlc1ZnVuU3BMNEFTYTlSTVJFUU5TM3g4ZkdCeGNYRnFwV0czMXExYi8zTHAwcVdYQU55dWVFQ2hVTFJzMTY0ZHJ5ZWhCd0o3Z2h1cHdzTENDeHFONWxybFlabE01bkwxNnRYM0xsMjYxSzI0dUZqbDd1N2VPemc0K0RnQXZiMjlmYkNucCtlcjFxaVhpSWdhRkgxcGFXbW1JQWlXTmxLeWMzWjJmaEtBWGVVRGdpRG9Ta3RMTThGV0NIb0FjQ2JZdGhSZHZueDV3SjN2WGUvTUNyK1RrNU96T1MwdDdXMWZYOThwTFZxMFdDZVh5MXVscDZkL1lOVktpWWpJbWtvdVhMamdxMVFxcXd5elNxVXlxL0pZYkd4czJ3c1hMdmordmFVUjFRMkdZTnRqNyszdFBjTFgxM2VXSUFqMmR5NktXd2NBR1JrWmMvUjZ2ZHJQeis4YnVWd2VrSmFXTmh4QW1YWExKU0lpYTBwT1RuNng0cEtaVXFuVXZXM2J0aWNURWhJNjYzUzZQTU40VFQzRVJBME5RN0NOYWQ2OCtaeW1UWnRPek1uSjJYamx5cFhwQURJcUhzL016RndraW1LWms1TlRSd0NXUGdZaklpSWJVbHhjcktxdzR5Z0FlQUdBUnFOSkJwQnRuYXFJN2g5RGNPT1htNVNVOUFxQUFnQzRkdTNhekt5c3JKVWxKU1hKVmQwaEt5dHJXVlpXMXJKNnE1Q0lpQnFzcW1aNExiVkRFRDFJR0lJYnY1TDgvUHk5Rlc2WFZoZUFpWWlJS3JwNDhXSXZuVTZYWXJndGtVZzhRa05Eb3hJVEU1VVZWeUhpcWhEMG9HRUlKaUlpb2lxVmxwWmUxMnExcVJXR0NnQ2dxS2pvS3RnT1FROHdobUFpSWlLcWtrS2hDS3g0V3lxVnVnT0FnNE5EaUU2bjg3Sk9WVVQzanlHWWlJaUlxaFFTRXJMUDBuamJ0bTFQMW5jdFJIV0pJYmdSOC9UMEhGeFFVSEM2cEtUazRwMGhOd0JDTGU2YVYvTXBSRVRVMk4zWk1lNDZnTklLdzE1S3BUSXJLaXFxS1NxMFF5Z1VpcFphcmZaNnZSZEpkSThZZ2hzdnFaZVgxd2dmSDUvcDhmSHhIUUVVaEllSFp3cUNZRi9USGFPaW9tb1RsSW1JcUpHenNHVnluWnhMMUJBd0JEZGV1b3NYTDc3K3lDT1B4TFJvMFdKNVdscmE0T2pvYUlXOXZYMXJIeCtmaVhsNWVUK3ExZXFEQU9EaDRmRi9QajQrazNRNlhjN05temUvc25iaFJFUkVSSDgzaHVER0xmM3ExYXNqWEYxZCt3Q3dCMUJTVWxLU21wdWJ1OWZUMC9OTmYzLy81UktKUktiUmFDNWR2WHAxV0dGaFlZeTFDeVlpb2dZdm01OFlVbVBBRU56STVlYm0vcHlibS9zekFGUzFCN3lkblYxelYxZlg4NGJiY1hGeHJiaVdNQkVSRVRWbURNR05sTDI5ZlJ1OVhpOEFnRmFydlF4QUN3Q0ppWWtkaTRxS2tnREEwZEd4VldobzZPbW9xQ2lQTzNlVEtwVktydmxJUkVSRWpSNURjQ1BWcmwyN09FRVFwQUFRR3h2YjFyRHZlMWxaV1JIdUxIUis1M3NZYmdPUTFudWhSRVJFUkZiQUVOeElSVWRIeXdEekZvaXdzTERZeXVjcWxjclN5bU5FUkVRb1gxYlREY0J0QUJaYjZnQzRBTWl2dDRxSTZvakUyZ1ZRL1VwTVRJeUlpb3B5aVlxS2NrbE1USXdBQU1QdHFLZ29kMnZYUjBSRURZcVBVcW5NUlhrUU51UHQ3VDB4TEN3c0JvQjMvWlpGZFA4WWdtMlBGT1dmQU1qd3YvWUhXWVV2SWlLaVdybDU4K1ozb2lnVytmajRqTEIyTFVSM2k2SEh4b1NHaHA2dVBIYm50M3dpSXFKcStmdjdMMjNhdE9ub3l1Titmbjd6L1B6ODVsVWM0ekpxMU5BeEJOdVlpaGZKeWVYeTBMQ3dzSVFLLzFESjJCOU1SRVRObWpYNzNOZlhkNnJodG1HeUpDb3F5amN6TTNNcEFMUm8wV0twWEM1dmtaU1UxQmVBemtxbEV0MHpobUNDUXFFSWxFcWxybloyZHNFQVVGSlNVbERUZllpSXFQRzZjZVBHL096czdIVk9UazRkQWdNRHR5UW1KbllzS3l2TEI1Q3AxV296blp5Y2VybTR1UFJJU2tycXJ0VnE0d0RBemMxdFFOT21UVWNtSnllL0RFQmozVmRBVkRQMkJEZGVrb0NBZ084QW9FbVRKcTlZT2tHcjFXYW5wNmQvNnV6czNMTk5temJuZzRLQ2R1Ymw1ZTBBa0ZHdmxSSVJVVU9UcGRWcUUrVnllU0FBRkJVVkpSaytSUVRRSkNnbzZEOFpHUmxmNWVmbkg3c3o1dWJ2N3o5ZnA5UGxnQUdZSGhDY0NXNmNwSUdCZ1p0ZFhWMmZ2WExseWtnL1A3K0ZDb1VpUERrNStXVzVYQzRUQkNGWUlwR1VhalNhMHZUMDlFVUFwUG41K1cxa01wbDlhV21wNk9qb3FDd3FLa3BCK1pJNFJFUmtvNW8wYWZJYUFEZzdPejlhVUZCd0JJQkxxMWF0ZmtENS96ZU9OMm5TNURXSlJPTHU3dTcrcWlBSTlpcVZ5cXhmbUtpaFlnaHVuRVI3ZS92Z3k1Y3Z2NXlmbi8rSFdxMCs1dWZuTnowZ0lHQ1pUQ2J6bGtna0NwU3YvV2lSWHE4dmpZNk85cXZIZW9tSXFJRnhkSFJVMnRuWitRTkFZR0RnMXNMQ3dzamMzTnlmWEZ4Y2VnRkFVRkRROTJWbFpUZnV6QllMU1VsSnp3TEk4dkh4R1hmNzl1MDl4Y1hGS212V1QxUVRodURHU1orWW1OZ2RRQ0VBYUxYYU9KVktOYWpTT1hZQTVQamZud0VSNVF1aGl5aS93S0drZmtvbElxS0d5TWZINS8yOHZMd2RYbDVlLzc1OCtmTHpnWUdCUCtYbjV4OVBTRWpvck5Gb0VnSGsrZm41emZQeDhabVdscFkycEtDZ0lOTE56YTIvbjUvZk4xcXROcE1obUJvNmh1REdxN0NHNDZWM3ZvaUlpRXc0T2pwR3VMdTc5MHRNVEh6S3k4dnIzNFdGaFdteHNiRktBTGZ1bk9JVUdCaTQxZDNkdlg5YVd0cnduSnljalU1T1RvOEVCZ2F1eTg3T1hwbWJtN3ZWbXZVVDFRWkRNQkVSRVpudzhQRG9kK3ZXclI4MEdzMlZDc08zQU1ERnhhVkxRRURBT3BsTTVwV1NrdktLV3EwK1lHOXZIeHdVRkxTL3FLam96SlVyVjhaYXFXeWl1OElRVEVSRVJDYnk4dksyaXFKWWVTT2xwZ0VCQVY5NmVYa05LU2dvT0pHU2t2SmNjWEd4eXRuWk9Td3dNUENBVHFlN2ZlblNwYjVnT3gwOUlMaEVHZ0hsRjhuNW9yeEhtSWlJYkZ4aFllRUZqVVp6cmZLd1RDWnp1WHIxNm51WExsM3FWbHhjckhKM2QrOGRIQng4SElEZTN0NCsyTlBUODFWcjFFdDBMeGlDR3lrSEJ3ZS8wTkRRS0xsYzNyWVdwM3NxbGNwMFYxZlhmL3p0aFJFUjBZT3E2UExseXdPeXNyS1dBWEFPQ0FoWUVSUVU5R05lWHQ3UEZ5NWNhSldlbmo2M1JZc1c2eDU2NktHNTFpNlVxRGJZRHRGSWFUU2FHMlZsWmRraElTRzc0dVBqSDBQTkY4b1JFUkhWeE43YjIzdUVyNi92TEVFUTdPOWNGTGNPQURJeU11Ym85WHExbjUvZk4zSzVQQ0F0TFcwNGdETHJsa3RVTmM0RUxpWGw0QUFBSUFCSlJFRlVOMTc2NU9Ua0lYWjJkajRCQVFGTHJWME1FUkU5K0pvM2J6N0h6ODl2Y1Y1ZTNyNlltSmhRUXdBMnlNek1YSFQxNnRVeGdpRG9VYjdjSmxHRHhabmd4aTA5TlRYMWJiMWVYK2prNU5TaFRaczIwZFdkSEJJU3N0L3dmWHg4ZkdCeGNYSHEzMTRoRVJFMVpMbEpTVW12QUNnQWdHdlhyczNNeXNwYVdWSlNrbHpWSGJLeXNwYmRhWmtnYXRBWWdodTUyN2R2Nzd6enJYMXNiS3pGL21DcFZPcmV0bTNiazFldVhIbGJyVllmQndDdFZudTkzb29rSXFLR3FpUS9QMzl2aGR1bDFRVmdvZ2NKUTNBalpXOXZINkxYNjJVQW9OVnFMd01vMFdxMWlRcUZva1Z4Y1hGYXBkTzk3cHgzVGF2Vkp0WjNyVVJFUkVUMWpUM0JqVlNiTm0xT2hZV0ZKWVNGaFNYSTVmSWdBSEIxZFgwaE5EUTB3Y25KcVlPMTZ5TWlJaUt5Sm9iZ1J1cXZ2Lzd5aW9xS0VpcU9xZFhxQXdVRkJaR0JnWUc3QUhoWXFUUWlJaUlpcTJNSXRpMzY1T1RrTndWQmNBZ0tDbHB2N1dLSWlLamg4dlQwSEd4dmI5K213cEFiQVBkYWZCRTlFTmdUYkh1eTA5TFNSdmo2K2s1SCtUOW90NjFkRUJFUk5UaFNMeSt2RVQ0K1B0UGo0K003QWlnSUR3L1BGQVRCdnFZN1Z2NFVrcWloWWdpMlFXcTFlcDlhcmQ0UFFHL3RXb2lJcUVIU1hieDQ4ZlZISG5ra3BrV0xGc3ZUMHRJR1IwZEhLK3p0N1Z2NytQaE16TXZMKzFHdFZoOEVBQThQai8vejhmR1pwTlBwY203ZXZQbVZ0UXNucWkyR1lOdmxpZkwzdjhqTnphMDdBSWlpcUxGcVJVUkUxSkNrWDcxNmRZU3JxMnNmQVBZQVNrcEtTbEp6YzNQM2VucDZ2dW52Nzc5Y0lwSElOQnJOcGF0WHJ3NHJMQ3lNc1hiQlJIZURJYmh4YTNybnYyWWZUZm40K0F6eTgvTmJhTGl0MVdxdkZoUVVuSzIzeW9pSXFNSEx6YzM5T1RjMzkyY0FVQ3FWRmo4OXRMT3phKzdxNm5yZWNEc3VMcTRWMXhLbUJ3RkRjT1BsRWhvYWVrQ3YxNWY2K2ZsOXJGS3BCcUxDSHU1cXRYcDdTVW5KRmIxZUw0aWlXSktmbjM4Y1FLSDF5aVVpb29iQzN0NitqVjZ2RndEald2TmFBRWhNVE94WVZGU1VCQUNPam82dFFrTkRUMGRGUlJsV0c1SXFsY3BzNjFSTWRQY1lnaHVwa0pDUUhUS1p6Q011THE1RHExYXRkb1dHaHA3S3lzcGFvdEZvL3RMcGRQbDZ2YjZzcEtUa1Q0MUdVd1pBZEhCd2NCRkZzYWxNSmxQbzlYcEZVVkZSTW9CY2E3OE9JaUtxZiszYXRZc1RCRUVLQUxHeHNXME5HeW1WbFpVVjRjNFd5bmUraCtFMkFHbTlGMHAwSHhpQ0d5bWRUbmRicFZMMTAycTE4WEZ4Y1IyYk5XczIyZHZiZTZKY0xtOGhrVWdjQkVHUVYzUGY0cGlZbU9iMVdTOFJFVFVjMGRIUk1zQzhCU0lzTEN5MjhybEtwYkswdnVvaXFrc013WTFVcGZZSDlZMGJOejY2Y2VQR1I1Vk9rNlA4WWdjQmdLN0NWeG00Y2dRUkVWV1NtSmdZVVZSVWRBa0FIQjBkVzRlR2hwNkxpb3B5dVhOWXFsUXE4NnhZSHRGZFlRaHV2TXBxUGdYYU8xOUVSRVMxSWNYL3NvT2gvYUh5YmFJSEFrTXdFUkVSMVVwb2FPanB5bU5LcFpMWGo5QURpU0dZaUlpSWFxWGlSWEp5dVR3MExDd3NvY0lPY1RMMkI5T0RoQ0dZaUlpSTdwbENvUWlVU3FXdWRuWjJ3UUJRVWxKU1VOTjlpQm9DaG1BaUlpS3FUQklRRUxBY0FKbzBhZkpLUmtaR1l1VVR0RnB0ZG5wNitxZk96czQ5QXdJQ1ZnRkFYbDdlRGdBWjlWd3IwVDFoQ0NZaUlxS0twSUdCZ1p0ZFhWMmZ2WExseWtnL1A3K0ZDb1VpUERrNStXVzVYQzRUQkNGWUlwR1VhalNhMHZUMDlFVUFwUG41K1cxa01wbDlhV21wNk9qb3FDd3FLa29CY052YUw0U29PZ3pCUkVSRVZKRm9iMjhmZlBueTVaZno4L1AvVUt2VngvejgvS1lIQkFRc2s4bGszaEtKUklIeXBUVXQwdXYxcGRIUjBYNzFXQy9SUFdFSUppSWlvb3IwaVltSjNRRVVBb0JXcTQxVHFWU0RLcDFqaC9LMTVnMDVRa1Q1K3ZJaXl0ZWJMNm1mVW9udUhVTXdFUkVSVlZaWXcvSFNPMTlFRHl5SnRRc2dJaUlpSXFwdkRNRkVSRVJFWkhNWWdvbUlpT2grQ0FCOFVkNGpUUFRBWUFnbUlpSWlFdzRPRG42aG9hRlJjcm04YlMxTzkxUXFsZW11cnE3LytOc0xJNnBERE1GRVJFUmtRcVBSM0Nncks4c09DUW5aQmNESjJ2VVEvUjBZZ29tSWlLZ3lmWEp5OGhBN096dWZnSUNBcGRZdWh1anZ3Q1hTaUlpSXlKTDAxTlRVdC9WNmZhR1RrMU9ITm0zYVJGZDNja2hJeUg3RDkvSHg4WUhGeGNXcGYzdUZSUGVCSVppSWlJZ3N1bjM3OXM0NzM5ckh4c1phN0ErV1NxWHViZHUyUFhubHlwVzMxV3IxY1FEUWFyWFg2NjFJb252RUVFeEVSRVFtN08zdFEvUjZ2UXdBdEZydFpRQWxXcTAyVWFGUXRDZ3VMazZyZExyWG5mT3VhYlhheFBxdWxlaGVzU2VZaUlpSVRMUnAwK1pVV0ZoWVFsaFlXSUpjTGc4Q0FGZFgxeGRDUTBNVG5KeWNPbGk3UHFLNndCQk1SRVJFSnY3NjZ5K3ZxS2dvb2VLWVdxMCtVRkJRRUJrWUdMZ0xnSWVWU2lPcU13ekJSRVJFVkJ2NjVPVGtOd1ZCY0FnS0NscHY3V0tJN2hkRE1CRVJFZFZXZGxwYTJnaVpUT1lCd00zYXhSRGREMTRZUjBSRVJMV21WcXYzcWRYcS9RRDAxcTZGNkg0d0JOTTlDdzhQYnlFSVFxcWxZMHFsMHVRZlI3MWUzekk2T3JyeUZjVkVSUFJnOGtSNWhpaHljM1ByRGdDaUtHcXNXaEhSWFdJSXBuc1dIUjJkRmg0ZWZsb1FoSTdWbmFmWDYwOHpBQk1SUFhDYTN2bXZVUG1BajQvUElEOC92NFdHMjFxdDltcEJRY0haZXF1TXFBNHdCTk45RVFSaEo0QnFRN0FnQ0R2cXFSd2lJcW9iTHFHaG9RZjBlbjJwbjUvZnh5cVZhaUNBTXNOQnRWcTl2YVNrNUlwZXJ4ZEVVU3pKejg4L0RxRFFldVVTM1QyR1lMb3ZnaURzMU92MVgxUjNqbFFxM1ZuZGNTSWlhbGhDUWtKMnlHUXlqN2k0dUE2dFdyWGFGUm9hZWlvcksydUpScVA1UzZmVDVldjErcktTa3BJL05ScE5HUURSd2NIQlJSVEZwaktaVEtIWDZ4VkZSVVhKQUhLdC9UcUlxc01RVFBmbDNMbHpLVXFsTWdiQW81YU9DNEp3L3N5Wk01ZnJ1U3dpSXJvUE9wM3V0a3FsNnFmVmF1UGo0dUk2Tm12V2JMSzN0L2RFdVZ6ZVFpS1JPQWlDSUsvbXZzVXhNVEhONjdOZW9udkJFRXozN2M1c3NNVVFMSW9pWjRHSmlCNHdsZG9mMURkdTNQam94bzBiSDFVNlRRN0FIdVU5dzdvS1gyWGd5aEgwQU9BNndYVGZxZ3U2ZDNxR2lZam93VkpXOHluUUFzZ0hvRVo1UDNBeGdGSXdBTk1EZ2lHWTdsdDBkSFE4Z0VRTGh4S2lvcUlTNnJzZUlpSWlvcG93QkZOZE1adng1U3d3RVJFUk5WUU13VlFuSkJLSldlRFY2WFFNd1VSRVJOUWdNUVJUblRoNzl1eDVRUkJVRllZdW56OS9Qc1pxQlJFUkVSRlZneUdZNm9wZXI5ZFhuUG5kQ1Y0Y1FVUkVSQTBVUXpEVkpXTUlaajh3RVJFUk5XUU13VlJub3FLaVRnTzRMZ2pDdFhQbnpwMnhkajFFUkVSRVZlRm1HVlNYUkVFUWRvbWlxQWNnV3JzWUlpSWlvcW93QkZPZEVrVnhoeUFJN0FVbUlpS2lCbzBobU9wVVNFaklDUUNJaW9xeWRpbEVSRVJFVldJSXBqcTFmZnQybmJWcklDSWlJcW9KTDR3aklpSWlJcHZERUV4RVJFUkVOb2NobUlpSWlJaHNEa013RVJFUkVka2NobUFpSWlJaXNqa013VVJFUkVSa2N4N29KZExDdzhQL0ZBU2hvN1hySUNLeVJLL1hSMFpIUi9ld2RoMUVSR1R1Z1o0SlpnQW1vb1pNRUlUdTFxNkJpSWdzZTZCbmdnM09uVHRuN1JLSWlFeEVSRVJZdXdRaUlxckdBejBUVEVSRVJFUjBMeGlDaVlpSWlNam1NQVFURVJFUmtjMWhDQ1lpSWlJaW04TVFURVJFUkVRMmh5R1lpSWlJaUd3T1F6QVJFUkVSMlJ5R1lDSWlJaUt5T1F6QlJFUkVSR1J6R0lLSmlJaUl5T1l3QkJNUkVSR1J6V0VJSmlJaUlpS2J3eEJNUkVSRVJEYUhJWmlJaUlpSWJBNURNQkVSRVJIWkhJWmdJaUlpSXJJNURNRkVSRVJFWkhNWWdvbUlpSWpJNWpBRUV4RVJFWkhOWVFnbUlpSWlJcHZERUV4RVJFUkVOb2NobUlpSWlJaHNEa013RVJFUkVka2NobUFpSWlJaXNqa013VVJFUkVSa2N4aUNpWWlJaU1qbU1BUVRFUkVSa2MxaENDWWlJaUlpbThNUVRFUkVSRVEyaHlHWWlJaUlpR3dPUXpBUkVSRVIyUnlHWUNJaUlpS3lPUXpCUkVSRVJHUnpHSUtKaUlpSXlPWXdCQk1SRVJHUnpXRUlKaUlpSWlLYnd4Qk1SRVJFUkRhSElaaUlpSWlJYkE1RE1CRVJFUkhaSElaZ0lpSWlJckk1RE1GRVJFUkVaSE1ZZ29tSWlJakk1akFFRXhFUkVaSE5ZUWdtSWlJaUlwdkRFRXhFUkVSRU5vY2htSWlJaUloc0RrTXdFUkVSRWRrY2htQWlJaUlpc2prTXdVUkVSRVJrY3hpQ2lZaUlpTWptTUFRVFVZTlhWbFptN1JLSWlLaVJZUWl1UkJSRmkrT1hMbDNDd1lNSHpjWVBIanlJUzVjdTFmcnhiOTI2aGF5c3JIdXU3MTZVbFpWaHpKZ3hPSFRvVUxYbkxWbXlCR1BHakVGK2ZuNDlWVlk3Zi83NUowNmVQRm5sZTNQNjlHbHMyclNwVm8rMWRPbFNiTjY4dWRwekRoNDhpT0hEaDJQNjlPblE2L1YzVld0OXZiOC8vZlFUMXE1ZFcrWFB4SktTa2hMazVlV1pqR20xV3JPeDJyaDU4eWJpNHVLcVBTYzVPUms1T1RrMVB0YWVQWHN3ZGVwVTNMcDF5K0x4Mk5oWTlPN2RHL3YzNzcvck9vbUlpS29pczNZQkRjbkNoUXR4NmRJbExGdTJEQktKNmU4SGUvYnN3Wll0VzNEdTNEbVQ4YWxUcCtMMTExL0g1TW1UYTN6OHdzSkNEQmt5QkZxdEZpdFhya1NMRmkzdXFyNlVsQlNjUFh1Mnl1TjkrdlNCUXFFd0d4ZEZFU2RQbmtTblRwMnF2SzlLcGNMbXpadlJyVnMzdUxpNDNGVmRWUkZGRVJxTkJnVUZCU2dzTEVSK2ZqN3k4L09oVnF1aFZxdVJtNXVMdkx3ODVPYm1JaWNuQnprNU9kaXdZUU5jWFYyTmo2SFg2L0hsbDE4Q0FMWnYzMjd4ZVdKaVlyQnk1VXEwYjk4ZTRlSGgxZFowOHVSSmRPellzY3JqMTY1ZHc4Y2ZmNHlpb2lKSUpCSzg4Y1liQ0FzTHE5WHJ2Wi8zdDZDZ0FObloyV2JqN3U3dWNIZDNOeGxMU1VuQjNMbHowYlJwVXd3ZVBOanN6MnBWTm03Y2lPWExsNXY4R1Q1NDhDQSsrdWdqYk5xMENhR2hvYld1ZC9iczJmanJyNyt3Y09GQ1BQNzQ0MmJITlJvTkprNmNDSTFHZ3g5Ly9CRk9UazVWUHRiMjdkdWhWcXZOWHFkQlNFZ0lnUEsvbjkyNmRZT2pvMk8xdFMxY3VMRFd2eFJWVlBudk5oRVJOVzRNd1JXRWhvWmkwNlpOV0xWcUZmNzk3My9YK2VNN09UbGgvdno1R0RseUpNYU5HNGZObXpkWEd3NHFpNDZPTmdaQ1MzcjE2bVV4Qk5la3VMZ1lVNmRPUldscEtRNGVQSWlJaUloYTNhOXlhUGpsbDEvdzNYZmZRYVBSb0tpb0NNWEZ4UmJ2SjVWSzRlTGlBamMzTitPWHY3OC93c0xDb05Gb1RFTHc0Y09Ia1pxYWlxKy8vaG9TaVFTbHBhVm1zN1AvK3RlL3NIdjNicHc2ZFFydDI3YzNlejY1WEE2Z1BKU3JWQ29NR2pUSVlsMXF0Um9USjA2RVRxZkRGMTk4Z1crKytRYlRwazNEaGcwYjBLUkpreHAvSHZmei9oNDhlQkJ6NXN3eEd4ODllalNHRHg5dU12YnR0OS9DMGRFUnVibTVXTE5tRGQ1OTk5MWFQWWNsLy8zdmY5R3FWYXU3Q3NBQU1HZk9ISXdZTVFManhvM0Rva1dMeklMd29rV0xjT1BHRFh6NTVaZlYvZ3ppNHVJUUh4K1BhZE9tUVNLUklEVTFGZjM3OTYveS9LNWR1NXFOVlJWZXAwK2ZYcXZYY3Zqd1lmejU1NSsxT3BlSWlCb1BodUFLWG5qaEJadzZkUXFyVjY5R2x5NWQ4UERERHhzL3pqVUVPa3NmN3hZWEZ4dkhYVnhjaktITGt0YXRXK1BMTDcvRXlKRWpNWC8rZkh6MDBVZDNYV2ZsLytsSFJrWmkwcVJKZC8wNFFIa3duRFZyRnE1ZXZRb0FHRFJvRUY1OTlWV0w1K3IxZWl4ZXZCaEhqeDVGdDI3ZHpJNC8rdWlqZVBubGwrSG82QWhIUjBjNE9UbkIyZGtaT1RrNStQYmJiNUdmbjQ4MWE5YlVPbkNKb29oVnExYWhRNGNPNk5HakJ3RGd6VGZmckxMOVpQWHExVmk5ZXJYWitMbHo1NUNXbG9iMDlIU1VsSlRBd2NFQnFhbXB4dU10VzdaRVlXRWgzbnZ2UFZ5OWVoWHo1ODlIbHk1ZEVCSVNncmZmZmh0anhvekJpaFVyVE1KNVZlNzEvZTNidHkvNjl1MXI4dG83ZHV3SU56YzNrL01PSERpQXlNaEl6Sm8xQzJxMUdvc1hMMGJIamgyaFZDck5IblBYcmwzWXVuVXJ0bTNiWnZFNU16TXpjZno0Y2N5YU5hdFdOZXAwT3V6YnQ4OTQrN25ubnNQcTFhdXhkKzllWkdSa0dNZXpzN094ZmZ0MlBQcm9veWdzTE1UUFAvOE1BT2pVcVJPOHZiMU5IblBUcGszdzlQUkVuejU5VE1aMzd0eFpZejNYcjEvSDJMRmpxencrWU1DQVdyMnVxMWV2TWdRVEVka2dodUJLSmsyYWhKTW5UK0wzMzMvSHd3OC9qR2VmZmRia2VPWGJBTEI3OTI3czNyMGJBREJ2M2p3ODk5eHoxVDVIUkVRRUJnOGVqSFhyMXFGUG56NTQ5TkZINzdyT2hJUUUvUExMTHhnM2JwekorSTRkTzh6TzFlbDBBSUFMRnk1Z3g0NGRrTWxrNk51M0wwUlJ4Snc1YzNENDhHRjg4ODAzT0hyMEtMNy8vbnNFQndlamQrL2VKbzlSVUZDQTJiTm40K2pSbytqY3VUTSsrK3d6cytkcDNydzUzbm5uSGVOdFVSVHh3dzgvWU9uU3BXaldyQm5tenAxckZvRFQwdEl3Zi81OHZQNzY2K2pjdWJQSnNmMzc5eU01T1JucjE2OEhVTjdUT21iTUdOeStmZHQ0enA0OWU1Q1ptWW5odzRkREtwVlcrZk42NDQwM29ORm9BTURzRjRaOSsvWmg3Tml4dUhuekpwWXZYNDRPSFRvQUtBL0hHelpzd0xoeDR6QjA2RkI4OWRWWENBNE9ydkk1RE83MS9VMU1UTVRodzRjeGF0UW9xTlZxNlBWNmt4YUI2OWV2NDRzdnZrQzNidDNRdTNkdmlLS0lQLy84RTFPbVRNSGF0V3ZOMmk5dTNicUZsSlNVS3A5dng0NGR4bCtDcWd2QzNidDN4L3o1ODFGU1VvTFpzMmViSGQrN2R5LzI3dDFyTmg0VEU0T1ltQmpqN1NWTGxwaUU0TFMwTkJ3OGVCRGp4NCtIbloyZDJTOG1SRVJFZnllRzRFcGNYVjN4bi8vOEIzNStmZ0NBK2ZQbkF3QisvUEZISER0MnpIamJZTktrU2VqYXRhdHhGcTlkdTNhMWVwNjJiZHNDQUJZc1dHQU1lWGREcFZKaHk1WXRHRFZxbE1tNHBYQnFjT2pRSVJ3NmRBaHl1Und2dlBBQ1pzeVlnU05IanVDRER6N0FrMDgraWM2ZE95TXZMdzhmZi93eEVoTVRNWGJzV0NnVUNrUkdSdUxMTDc5RVptWW1YbnZ0TlV5ZVBMbmF3QWtBWjgrZXhmejU4NUdSa1lFeFk4Ymd0ZGRlTTdsUFdWa1pObTNhaEpVclY4TFoyUm1GaFlVbTl5OHFLc0tTSlV2UXAwOGZ0Ry9mSGlrcEtSZ3laQWdtVHB5SWZ2MzZBU2kvV1BIOCtmUG8yYk1uWG5ubEZRRGxGM29sSlNXWnRVVWNQMzRjTTJmT2hGNnZ4N3g1ODR6akowNmN3S0JCZzFCY1hBeTVYSTRSSTBaWWZEMFJFUkVZTkdnUUJnOGVqS0ZEaDliWWwzb3Y3Ky9aczJleGE5Y3VqQm8xeWhqMERTSDQxcTFiR0RWcUZEdzlQWTF0RXhLSkJKOS8vam1HRFJ1R2Q5NTVCMHVYTGtXclZxMXE5VnhxdFJyYnRtMURtelp0OFBMTEw1c2NPMy8rUEE0ZE9vUzMzbm9MYm01dWFONjh1Y254U1pNbVllREFnV2FQR1JFUmdhRkRoK0s5OTk0ekdZK1BqOGZnd1lQTnpsKzVjaVU4UFQweFlNQUEvUEhISHhnL2Zqd21UcHdJb0h5V3VpWTFYWFJuNlJkQ1M1S1NrbXAxSGhFUk5TNE13UllZQWpCUVBnc0dBR2ZPbklFZ0NNYmJGVFZ2M3R6aWVIV09IVHNHb1B6Szl5TkhqbGhzTDdnWHAwK2ZOaHNiTldvVXpwNDlpN0ZqeDJMUW9FRVFCQUV4TVRINDQ0OC9NSFBtVEdPQWwwZ2srT3l6eitEdjc0LzE2OWNqTWpJU3ZyNitpSW1KUWJObXpiQm8wU0k4OWRSVFZUNjNLSW80ZXZRb2R1M2FoWk1uVDZKNzkrNFlQMzQ4SkJJSmpodzVZcnd3N3ZidDJ6aHk1QWhVS2hYNjl1MkxzV1BIbWwyTXQyREJBbWkxV293ZE94YWlLT0tycjc2Q0tJcm8wcVVMZ1BJV2xBOCsrQUJObWpUQnRHblRqUGY3L1BQUGNlREFBV3pjdU5GazFsYXYxK1AwNmRNWVAzNDhMbDY4aU1EQVFLaFVLc3ljT1JNUkVSRjQvLzMzb2RmcnEreGpEZ2dJd0pZdFczRHAwcVZxMjEwTTd1WDl6Y25KZ1llSEJ3QVlWMnh3ZDNmSDlldlhNWDc4ZU9qMWVpeGJ0c3lreDliSnlRbkxseS9IeUpFak1XellNRXlaTXNXc3RjQ1N6WnMzbzZDZ0FHNXVibWFCdHJDd0VJY09IY0xBZ1FQTjJqSHFTbHhjSEg3OTlWZk1uRGtUTXBrTS8vblBmOUM4ZVhNODl0aGpBSUFYWDN6eHZwK2p1bDhJaVlpSUdJTHYrUG5ubjAyV2lySTBjMVZYdEZvdGpoNDlDcVZTaVJzM2JtRDE2dFYxRm9Jcno5Q2VPSEhDdUtLRVJDSXhIZzhQRDhkUFAvMWsxcU9abFpVRlYxZFhlSGg0SURNejB6Z2oxNlZMRjdpNHVFQ24wMVU1Q3l5UlNMQml4UXJqek5yaHc0Y1JHUmtKRnhjWHVMdTdvN2k0MlBoNEVSRVIyTFJwRTlxMGFXUDJPS0lvNHJmZmZvTkdvOEV6enp4amJPY1lPWElrZkgxOUFRQ2ZmUElKVkNvVlZxMWFaUktnUjR3WWdmMzc5MlBHakJuWXVIR2pNYkFtSkNRZ0x5OFBYYnAwUWE5ZXZiQno1MDYwYWRNR3YvMzJXNjFDTFZEZUVqSmh3Z1RJWk5YL3Riblg5emM3TzlzWWd0VnFOWUR5RnBCMzNua0hIaDRlR0Rod0lCSVNFcENRa0dCMjM0RURCK0tubjM3Q0o1OThBbmQzOTJxZkx6TXpFeHMzYm9SVUtzWDE2OWN0MW1GdmIxOWxBSjQvZjc3Wkp5SUc2OWF0dzdwMTYycDZxWWlMaTROZXI4ZmN1WE14ZCs1Y0FPVVgwOW5aMlFINDN5OFIxVEgwbWxkbUNOSVRKa3lvOFRHQThwN3grUGo0V3AxTFJFU05CMFB3SFJzM2JqVHBuNndjZ2tWUmhDQUlkZkpja1pHUlVLdlZlUDc1NTZIVmF2SDExMS9qanovK01NNXkzbzNxYWlvcks4T2lSWXZRcWxVcml4LzVlbnQ3bzdDd0VERXhNWWlPanNhSkV5ZHc4ZUpGQUVCWVdCaEdqUnFGSmsyYVlNZU9IZGkxYXhkMjdOZ0JCd2NIaElXRklUZzRHQzFidGtUVHBrM2g1K2RuL0JqKzQ0OC9Sa0ZCQWJ5OHZPRHU3ZzRYRnhmY3VuVUxhOWFzd2U3ZHU5RzZkV3U4Kys2NzZOYXRHNDRmUDQ3WTJGaXoxUUFrRWdrKy9QQkRGQllXUXFGUVlPN2N1ZkQyOXNhYmI3NEpuVTZISlV1VzROZGZmOFdJRVNQUXNtVkxaR1Jrb0xpNEdCcU5CaHFOQnAwNmRjS3hZOGV3WXNVSzQ0VlRrWkdSQ0FzTE00Wk1BN2xjYm5FMWpKMDdkNkpseTViSXpNeUVsNWNYcEZJcFZxNWNpZWVlZTY3S3Bid003dlg5clRnVGJHaUhDQWtKd1N1dnZJSzMzbnFyeGlEOSsrKy80OFNKRXpXZXQyWExGb2lpaUdIRGhtSE5talVvTEN3MG1WMVdxVlFJQ0Fpbzh2N0RoZzB6YTZFQWdQNzkrK1BWVjE4MVczMGpKU1VGNzcvL3Zzblk4ODgvaitEZ1lMaTV1V0hLbENrSUNBakFVMDg5QlpWS0JRQTF0cHNZempITTloWVdGaHJYWi9iMzk0ZS92NzlKajNGMVBEMDkwYlZyVi9Za0V4SFpHSWJnT3d4WDBILzMzWGRZdVhJbEFOT2V3dVRrWkxPeGlzY3FqdmZyMTYvYXRWdTNidDBLaFVLQlo1OTlGaktaREt0V3JjS3FWYXZ1S2dRYmxnbXJyamQzMWFwVlVLbFVXTGx5SmQ1NjZ5MlRZM1BuemtWVVZCU3VYcjBLVVJRaGw4dnh5Q09QWU1LRUNmRDI5b1pLcFVMMzd0M2g3dTZPcDU5K0dubDVlVGg2OUNoT25UcUY4K2ZQNDh5Wk04YkgrdkRERDQwaHVPTE1ibVptSmxhdVhJbmR1M2VqZWZQbW1EdDNMbnIyN0drTTd1Zk9uY09HRFJzUUZ4ZUhhZE9tbWN6SVB2UE1Nd0NBNWN1WG83aTRHRE5uem9SY0xzZW1UWnV3Y2VOR0FNQ2FOV3V3WnMwYXM5Y3RrVWdnazhtd2NlTkc5T3paRSszYnQ4ZkJnd2ZOTHZhcmFQSGl4Y1kybUlxaC9NVVhYelFHNHRxNjEvYzNPenNiYm01dVNFMU5SV3BxS2hRS0JXN2N1SUhSbzBmRHpzNnV4dGxSUjBkSHZQRENDelhXTjNUb1VIaDRlT0NKSjU3QTZ0V3JFUjBkYld4ekVVVVJDUWtKNk5telo1WDNiOUtrU1pVL0R6YzNON05qUlVWRlp1ZTV1cm9pSWlJQ08zZnVSRVpHQnBZc1dRS2dmQlpkSnBQVnVGUmFSZWZPbmNPUkkwZnc0WWNmMXVyODJqNG1FUkUxYmd6QjFiRFVVMmhwN015Wk15YWhzSGZ2M2xWK3hINzI3Rm5FeE1TZ2YvLyt4by94MzNqakRYejc3YmM0ZE9oUXRlR2pvdExTVWdDbzhxUDV1TGc0ckYyN0Z2Mzc5N2U0ZG01WVdCank4L1BSdTNkdmhJV0Y0WkZISGpIV3ZIcjFhcXhjdWRLa1Y5VGQzUjI5ZS9jMkJzbnM3R3lrcEtRZ016UFRMRnpHeHNaaTE2NWQyTGR2SDlxM2I0L1BQLzhjWGJ0MmhTQUl4cjdib3FJaURCZ3dBQ1VsSmZqaGh4K1FuSnlNaFFzWHd0UFQwL2c0S1NrcFdMOStQZnIxNjJlY3JlM2R1emR5Y25MUXZIbHpuRDkvSHZ2MjdjT3laY3ZnNCtPREFRTUdZT2pRb1Jnelpnemk0K014ZE9oUWJOaXdBVjk4OFFYUzB0S3daTWtTWTlneUJDekRiVDgvdnpxWi9idWY5OWZ3TS8zdHQ5K01ZLzM3OThlZVBYdlFyRmt6QU9WQjk1ZGZmc0d2di82S3hZc1hHOC83OWRkZmtaK2ZYNnRsd2R6ZDNURmt5QkNJb29nbVRacmc5OTkvTjRiZ3VMZzRGQlVWVmJ0V2RGeGNuSEhaczhxU2twTE1qdDI0Y2NQaXVabVptVml5WkFsR2pCaGh2UGhPbzlIQTN0N2VlTTdPblR1TlM2RlY5VDFRdnZ4YXhkYUkzMzc3RFQvKytDTm16SmhoZG1FZkVSRVJ3QkJjcllxelFTKysrQ0o4ZlgyeGR1MWFrM01pSWlKcXZXT2NLSXBZc0dBQjdPenNNR3pZTU9QNHdJRURzWFhyVml4YXRBaFBQdmxrclRhOEtDZ29nSU9EZzhVWjU1eWNIT05Iek9QSGo3ZDQvNzU5KzZKVHAwNzQ4ODgvY2UzYU5WeTdkczE0N1BUcDA3Q3pzNnQybTJXRlFvSG5uMy9lcktaWFgzM1Z1UDJ0ZzRNRDFHbzF2dnJxSzh5Wk04ZllzbUJwSytLNHVEZ01IanpZMkw1UlVsS0NtVE5ud3NmSEIrUEhqMGRPVGc3UzB0TGc1ZVZsWEJZdU56Y1hnaUNnWThlT3hwK0RWQ3FGSUFobzM3NDlWcXhZWVZ6dXJPSzZzLzM3OXpmTy9QcjQrQmpIN3RmOXZyK0hEeDgydVgzczJER01IejhlQ29VQ0F3Y094TU1QUDR3Wk0yWkFLcFhpeElrVHVIYnRtakhnclYrL0hncUZvdFpyNHdMbE0rWTlldlRBZ1FNSE1HblNKRGc2T21MLy92MlFTQ1RWWGdCNTRNQUJIRGh3d09LeEV5ZE80TVNKRXpVK3QxYXJ4YlJwMDFCV1ZnWjNkM2VzWDc4ZXQyN2RRcXRXclV4NmtTditZbExWOTBCNVMwUEZYNkNXTDE4T1B6OC85T3ZYcjg3YW1JaUlxSEZoQ0s0Rnc0eG5iVDVxcnM2V0xWdHc4ZUpGREJ3NEVBODk5SkJ4M01IQkFhTkhqOGFjT1hPd2ZQbnlXbDNRYy9QbVRZdTdtR20xV2t5Y09CRjVlWGxZdUhBaEZBb0Z0RnF0eGNlNGVQR2l4VjNLREtvN0ZoQVFZQmFDbloyZDhmampqeU1yS3d0ZVhsNXdkWFdGczdNelhGeGM0T1RraE9QSGorUDQ4ZU5Zc1dLRmNUTU5Cd2NIT0RnNElERXhFUk1tVE1Da1NaT3dhOWN1NHdWMjd1N3VlTzY1NTR3ZnFYLzk5ZGZHZmxYRGhXUlZ0WjVVbk0yc0hKb3F6L3l1V2JNRy92NytBQ3l2QlYwYmRmbis2blE2bEpTVUFDai9oZVBoaHgvRzc3Ly9qbW5UcHVHSko1NkFSQ0xCcVZPbk1HREFBS1NucCtQaXhZdFYvaUpXVWxLQ3paczNZOE9HRFdiSC92blBmMkxuenAzWXRtMGIrdmZ2ajMzNzl1SHBwNTgyNjUydXFDNldTQ3NySzBOOGZEeWNuWjJ4YmRzMmVIcDZva21USnZEMDlFVFRwazFyL1BsVUp6TXpFeGN1WERDMlc5UldwMDZkakg4R2lJaW84V01JcmdYRE9xK0dQdFY3a1pDUWdDVkxsc0RIeHdjalI0NDBPOTY3ZDIvczNyMGJtemR2eGhOUFBHRzJjUVJRZmhHWHM3TXpnUEtQblpzMWF3YXRWZ3RuWjJlMGJ0MGFaV1ZsbURoeEl1TGk0dkRGRjE5WVhIbWhvdTdkdTV2MVBtWmxaZUhGRjEvRTRNR0RxOXlONjdYWFhqUDV5TG9pd3hxOEdvMEcwZEhSSm4yd0dSa1pPSDc4dUhHTDNmajRlSWd6SFVDTkFBQWQ1VWxFUVZTaUNCOGZIM1RzMkJFTEZ5NkVzN016WkRJWi9QMzlvVlFxRVJnWWlCWXRXcUJGaXhidzkvYzMrV2hicFZMZDgwZmRLcFVLYVdscHhvdmMzTjNkVFdZUzc5Yjl2cjk1ZVhtSWk0dkRoUXNYRUJNVGd3c1hMaGkzN2xZb0ZPalpzeWQyN3R5SjgrZlBRNmxVSWpnNEdHZk9uTUdBQVFNUUdSa0ppVVNDWHIxNm1UeW1ZWE9Rdm4zNzR1Yk5teFl2Nkd2VnFoVzZkdTJLdFd2WFFxVlNJVDgvdjhxVlVSd2NITEJ2M3o2ejVleHEwcnAxYSt6YnQ4OGtXRHM2T3VMNDhlUEcxU0FNWnMyYVpYSlJYc1ZmWktyNnZyS0NnZ0lBNVovazNFMXY3N2ZmZnNzUVRFUmtReGlDYTNENDhHSDg4c3N2Nk55NWM2MjMrNjBzUFQwZGt5Wk5nazZudzl5NWN5MWUrUzZSU1BEeHh4OWo0TUNCbURGakJ0YXNXWU9nb0NDVGN3dzl1YmR2MzhiNTgrZGhiMitQUVlNR1ljV0tGVmkvZmozR2poMkxNMmZPWU1xVUtiWHVMYTVzOWVyVjBPdjFlT21sbDZvODUvYnQyOVZ1eWxCVVZJUng0OFloS2lvS3ExYXRzcmlscnlpSytQRERENUdSa1lGcDA2YmhsVmRlUWNlT0hZM0grL1hyWjl3VW82TFMwbEpJcFZJVUZSWGhyNy8rcXJhTklTVWxCYWRPbmNJTEw3eUFCUXNXNE1hTkc4WWx3U1pQbmd5SlJJTHAwNmNEdUw5MmlMcDRmOGVORzRmWTJGaTR1N3VqUTRjT2VPZWRkeUNUeVdCblp3ZXBWQXFsVWdtRlFvRWpSNDVBcVZUaTBVY2ZOYmFyL1BlLy8wVjRlTGpKREtvb2lzYmpnaURnbTIrK3djV0xGN0Y4K1hLejJxWk1tWUxYWG5zTmUvZnVSWThlUFl3dEpCVlZGem9ycXMwU2FldldyY1BERHo5c0ZvQ3pzN01SSFIyTk45NTR3emhXMjU3Z2lvS0RnKzhxL0c3ZnZoMmZmLzY1eWZyZ1JFVFUrREVFVjJLNGlNZXdWdTNzMmJQaDZ1cUtHVE5tM05QanBhZW5ZOVNvVWNqTXpNVGt5Wk10QmtLRGxpMWJZdXJVcWZqa2swOHdhdFFvTEYyNkZDRWhJV2JuTFYrK0hGcXRGdE9uVDhmQ2hRdng3cnZ2NHJ2dnZrTllXQmllZmZaWmkrR3hOdmJ1M1lzZE8zYWdUNTgrVlc0UExJb2lidDI2VmVYSDVYbDVlWGp2dmZlUWtKQ0E4ZVBIVi9sNkpSSUpGaTllakFrVEptRDI3Tms0Zi80OHBrMmJaaEtNaW91TGNmSGlSY1RIeCtQQ2hRdUlqWTFGang0OU1HSENCR3pZc0FGYXJSWTlldlNvOHZWY3UzWU5DeFlzUUlzV0xmRHJyNzhpS0NnSVhicDB3WjQ5ZTdCNDhXSTgvdmpqa012bCtQVFRUKys1SGFLdTN0L1JvMGZEMWRVVmJkcTBNZmF3ZnYvOTkzQndjQUFBMk5uWklTSWlBaWRQbnNTRUNSUHd3Z3N2b0YyN2RsQ3BWSWlKaVRGYkdVRWlrZUM1NTU1RFVsS1NNWmdibHIrcnJLaW9DQXFGQXNYRnhWQ3IxY2pMeXpPYk5UYjhzbENkeno3N0RKMDdkNjV4NHhnL1B6L0V4c2JpNk5HanVIcjFLcTVjdVlJclY2NFlXMTRNbnhRWWZtWTFmWCsvVWxOVElaUEpURnBZaUlpbzhXTUl2a01VUmN5Yk53OTc5KzZGSUFqNCtPT1A4ZWFiYjZKdDI3WjQvLzMzalZmbjM0Mi8vdm9Ma3lkUFJrNU9Eb1lORzRiWFgzKzl4dnYwNmRNSGx5OWZ4cVpObXpCczJEQk1talFKdlh2M052YTlidHUyRGR1M2I4Znp6eitQM3IxN0l6ZzRHTysrK3k1R2poeUo3Nzc3enVJR0I0Wk5RS3BhVGswVVJheGR1eGJmZmZjZDJyVnJWKzFGZmlxVkNxSW9HamV0cUNnMU5SVmp4NDVGUmtZR1pzK2ViYmFXYk9VTDR2ejgvTEJ1M1RwOCtPR0grUEhISDVHY25JejU4K2ZEMWRVVlE0WU1RWEp5TWtSUmhMMjlQZHEzYjQ5bm5ua0d6ejMzSENJakk3RjI3VnAwNnRUSmJJYXk0bk1ZMW8xOTZLR0hjUFRvVVdPZzNMTm5EL3o4L0V4VzhLaXFIYUx5akdMRmk2enE4djJ0T0F0dWNPdldMWlAxZXlkT25HaXNzVU9IRHVqUW9RT1dMMThPdVZ4dTFnb0JBTysrK3k1RVVheDJHYjNJeUVqTW1qVUxRUGxzK002ZE8vSFBmLzdUR0xRTnI3YzJGOXg5OXRsbmFOT21UYTNPUFhYcUZOYXZYNC9XclZ2ajRZY2Z4dXV2djQ1OSsvWWhLeXNMUVVGQnRWN2o5MzRWRlJYaDZOR2phTldxVlkxYmdWdERlSGg0aStqbzZEUnIxMEZFMUJneEJOOHhaY29VUkVaR1l2anc0UWdPRHNaSEgzMkVVNmRPb1VlUEhvaU9qc2JGaXhjaGs4bU1YMUtwRkdWbFpmamtrMDlRV2xxSzdkdTNvN1MwRkZxdEZnTUdETUR2di8rT1R6NzVCS0lvWXVUSWtXYnI5Rlpud29RSjBPbDAyTEpsQytiTW1ZUGJ0Mi9qOWRkZng2SkZpN0IxNjFhMGI5OGVNMmZPQkFDMGI5OGVuMzMyR1NaTW1JQnZ2dmtHczJiTmdpaUsrUFRUVCtIZzRBQTdPenZqam5HVlo4OUVVVVJrWkNSV3JGaUJsSlFVUFBua2s1ZzNiNTd4NC95WW1CaWtwNmNiTDJ3ckxDekVxbFdyQU1Bc3RFVkdSdUtqano2Q1ZDckZzbVhMOFBqamowT3IxZUwwNmRQdzhQQ0FJQWc0ZmZxMFNhZ0R5bnREdi9ycUt5eGF0QWliTm0zQ29FR0RzR1hMRmp6MjJHTjQ1cGxuRUJFUmdYYnQyc0hPenM3NC9KczNiNGEvdjc5eHB6RURkM2QzL1Bubm4zajY2YWNoaWlMMjd0MExoVUtCRmkxYTFMakxHMUIrc1paaGt3cWcvT0sweE1SRUtCUUtYTDU4R1FDTVFmcm5uMyt1MC9kM3lKQWh1SFhyRmpJek0yRm5aNGVjbkJ6ODhzc3ZDQW9Ld3ErLy9scmxZKzNkdXhjQkFRRW1Lekk4ODh3emtFZ2tFQVNoeW1CWFVGQ0FoUXNYNHNjZmY0U1BqdzhXTGx5SU5tM2FRS2xVWXQ2OGVmand3dyt4ZnYxNkRCczJERDE3OWpSclhiaGZ2WHIxUXMrZVBZMjk1VWxKU1pnelo0N1pwaHJWeWN6TXJOWDdLb29pUHZqZ0F6ZzZPc0xSMFJIMjl2YVFTcVVvS0NqQXNXUEhjT1BHRFl3WU1lS2VYMHRkVXlxVklYcTl2aitBZm9JZ2RBVEE1UzJJaVA0R0RNRjN1TG01WWRDZ1FSZzllalNBOHAyNk5tL2VqSk1uVDJMUG5qM0dLL1ZyNHV2cmk2RkRoNkp6NTg1bzNydzVSbzBhZFU4WDFFMmVQQm5Cd2NINC9mZmZNV2pRSUtqVmFodzdkZ3hQUFBFRXZ2enlTNU8rMDZlZWVnckxsaTB6OW5KS0pCSkVSMGNqTGExOEFzbmUzaDREQmd3d3VSanIvUG56bURGakJqSXpNK0hqNDROWnMyYVpyZmVia0pDQXI3NzZ5bVJNSXBGZ3lKQWhKaDlaRzU3RDE5ZlhaUFVHbVV5R0tWT21tS3hPTVhUb1VMUFhLcEZJTUdIQ0JQajcreU05UFIwZUhoNllOR21TeVRtWm1abjQxNy8rQmJWYWpSNDlldUNqano2Q3E2dXJ5VGxEaGd6QjRzV0xUWjdqcmJmZXFuVlE2dDY5dS9GaU1sZFhWMGlsVXJ6MzNudkdZTnlwVXlmak50TjEvZjRDUUdKaW9zbktDbzZPam5qNzdiZHJGZEFxdHV2MDZOR2oycTJnRHg0OGlNOC8veHk1dWJubzJyVXJaczJhWld4dmVmNzU1L0hvbzQvaTY2Ky9SbVJrSkdiT25JbE5telpodzRZTjFXNEFjN2NxMTVlU2tvS1dMVnVpYjkrK1p1ZDZlM3NiTDdqMDlmWEZ6Smt6OGRoamowR3YxMXVjQWE5TUlwRkFwVkxoMHFWTFpzY2VldWdoVEpreXhlTHoxcWZ3OFBCMkVvbGt3SjN3K3dpWGRTTWkrdnM5MFAvU0twVktQVkEzdXp1cDFXcTR1TGhVdTZab2FXa3B5c3JLVUZaV0JsRVVqZU1WNzJObloyZWNMZFRwZEhYNkVXdFdWaFk4UFQxckhVWkVVWVJlcjdkWWcwNm53K2VmZjQ0T0hUcmcyV2VmdFRqVGw1K2ZqOVRVVkdpMVdwU1ZsY0hPemc2QmdZRlY5Z09Mb21oV1czUjBOSXFLaXFEWDYrSHI2MnV4eDdtMmZ2enhSenowMEVQbzFLbFRsZWZrNU9RZ0p5Y0hRUG5PWmw1ZVhtYm5HSmJPTXN5TWQrN2NHVnUzYnNXR0RSdWdVcW5RdVhObnZQMzIyd0RLdzNkaFlTR2tVaW44L2YxTlhsOWR2NzhsSlNXNGVQRWl5c3JLSUpWS0VSSVNZalp6Zmo5V3IxNk41Y3VYWThPR0RaZ3laUXBHang1ZDdRV1EwZEhSV0wxNk5kNTY2eTJFaDRmWCtQaExsaXhCUkVURVBXMy9EWlRQVGh0V1B5a3RMY1gxNjljdDl2Nktvb2lzckN3NE9EaVkvU0pVazdLeU11aDBPb2lpYUx6dzhPOWlhTldKaW9xeTlJK0tFQkVSRVc2WThRVlE1VlczVmR5ZnlPWW9sY29WQVA2dDErdEhSa2RIcjdCMlBmVGdlNkQvY2EzTEVFeGtTK282d0pNNUN5RllvbFFxTytyMStnRVNpYVNmWHE4UHJNM2pNQVFUbFdNSXByckdkZ2dpRzhRQVhIL0N3OE9mdnRQcTBBK0FuMkg3OE5veS9MSlBSRVIxcSs2YS9JaUl5SXdnQ0hwUkZQV0NJRERNRXQwL2pWNnYvOHZhUlZEandKbGdJcUsvVVZSVTFERUF4d0JNaUlpSWVGeXYxdzhRQktFLzJ5R0lpS3lMSVppSXFINkk1ODZkK3hQQW53RGVmK3l4eHpxSW90Z2ZRSDlVYzJFY0VSSDlQZGdPUWJWU2NUV01paTVkdW9TREJ3K2FqUjg4ZU5EaWtsU1dyRjY5MnJpZGNYMHFLeXZEbURGampOc0xWMlhKa2lVWU0yWU04dlB6Nyt2NXpwMDdWNmV2YzlPbVRUVSszcEVqUjR6TGkxR0Rvajk3OW14MFZGVFVCMUZSVVczMWVuMTdRUkErQWhCajdjS0lpR3dGWjRLcFJnc1hMc1NsUzVld2JOa3lzeVhROXV6Wmd5MWJ0cGl0MERGMTZsUzgvdnJyMWU0K0J3QTdkdXpBOHVYTDhkZGZmMkh4NHNYUWFyVklUdjcvOXU0K3V1ZjYvK1A0WTlnK214bkdDVkYrdEpTTEpWcXF5Y1hrY2pwbkxRcEhtMFRLUlJhaW9seDlEV1U1TnVWcW5PU1FpZ21oVXdvenpSYXlMWTBRYzgxU0dySStiWis5UDc4Lzl0czduKzJ6Qy9MOUtlLzc3Wno5OFg2OXIxNmZqMk1lWHVmMWVyNStxbEMvbWpkdkxxbXd4bXpSaGlEdVBQSEVFL0wyOWk3UmJoaUdVbEpTeWl5NWxwV1ZwUTgvL0ZBZE8zYVVuNTlmaGZwVm1oZGVlRUdEQncvVzhPSER6YllOR3paVTZONjc3cnBMTFZxME1JL1QwOU0xWjg0Y2VYcDZxbS9mdnBJS044NzQvdnZ2Tlg3OGVMTnNYMlptcHRhc1dlTlNSL2pkZDk5Vmh3NGRkUC85OS8rdHo0TWJKeTB0YmIray9aS21CUVVGQlRpZHp0NU9wN1AzLzIyV0FRRDRMeUFFbzF4Tm16YlZpaFVydEhqeFlyMzQ0b3MzN0xtWm1abWFQWHUyYXRXcXBTbFRwa2dxck1zYkdSbFpvZnVMZ25kYVdwcG16WnBWNm5WZHVuUnhHNExMWTdmYjlkcHJyeWsvUDE5ZmYvMTFpUzJheSt0WFJSUjk3dklNSERqUUpRU3ZYcjFhUGo0KzZ0bXpwOW5tNGVHaE5Xdld5R2F6bGRoc3BFaHljckkrK09BRG5UdDNqaEQ4RC9YZGQ5OGRrVFJMMHF6V3JWdi96ODN1RHdEY3FnakJLRmRvYUtoU1UxTzFaTWtTdFczYlZ2ZmRkNSs1SVlYZGJwY2s4L2hxZHJ2ZGJQZno4M1BaSmV6RWlSTWFQWHEwUER3OEZCc2JxMXExYWtrcTNCMXMvdno1MTlYUDR1RXpNVEd4MURCWUhzTXdOSG55WkowOGVWS1NGQkVSb1NlZmZOTHR0VTZuVTNQbnpsVlNVcEk2ZHV4NHplOHFQanBjL05rUFB2aWd5dzZCcDArZjFsZGZmYVdtVFp0cXg0NGRabnVuVHAwVUVSR2hGU3RXcUZHalJ1cmR1N2ZMczg2ZlA2OHBVNmFvUllzV21qUnAwalgzRS8vLzB0TFNqdC9zUGdEQXJZb1FqQXA1NVpWWGxKS1NvbTNidHVtKysrNVR0MjdkWE00WFA1YWt0V3ZYYXUzYXRaS2tHVE5tcUh2MzdwS2tZOGVPYWVqUW9icDQ4YUppWW1KY1JqaHRObHVaMHhQS2MrREFBVzNhdEVrdnYveXlTM3RDUWtLSmF3c0tDaVJKKy9idFUwSkNncXBVcWFMdzhIQVpocUZwMDZacDY5YXRpbzJOVlZKU2tsYXVYS21BZ0lBU1cwdi8vdnZ2bWpKbGlwS1NraFFjSEt5Wk0yZTZuRDl4NG9RT0hEaGdIaDg5ZWxSZmZ2bWxKSm5mUjFrdVhMZ2dTUzQ3bzgyZlAxOEZCUVhLek16VXhJa1R6ZloxNjlZcEtpcEsrL2J0MDZaTm0wcUU5cmk0T1BuNitpb3VMazQybTYzY2R3TUFjQ3NqQktOQ3FsZXZycVZMbDZwQmd3YVNwTm16WjBzcURGNDdkdXd3ajR1ODhzb3JhdCsrdmNMRHd5WDlOWDkzejU0OUdqdDJyT3gydTJKaVl0U2hRd2R0M0xoUkJ3OGUxSkFoUTY1NUc5emlzckt5OU5GSEg1VVlXUzBlVHErMlpjc1diZG15UlY1ZVhnb05EZFdFQ1JPMGZmdDJ2Zm5tbTNyMDBVY1ZIQnlzbkp3Y1RaMDZWVC8rK0tPaW9xTGs3ZTJ0eE1SRXpabzFTOW5aMmVyVHA0L0dqaDFiWWhPS2xKUVVsNmthMjdadDA3WnQyeVM1RDhFclY2NlUwK21VcjYrdm5FNm52dnJxSzBuU1BmZmNJMG5hdTNldnZ2enlTdzBjT0ZBalI0NTB1ZGN3RE5udGRrVkhSOHZQejA5MnUxME9oME9TbEp1YnF4RWpSaWczTjFjMm0wME9oME5WcXZEWEh3QmdYZndyaUFvckNzQ1NGQklTSWtuYXZYdTNQRHc4ek9PcjNYSEhIU1hhTDErK3JNcVZLMnZCZ2dWcTNicTFMbDY4cU5qWVdCbUdvV2VmZmZhLzF2ZGR1M2FWYUJzK2ZMajI3Tm1qcUtnb1JVUkV5TVBEUXhrWkdkcTVjNmZlZU9NTk04QlhxbFJKTTJmTzFKMTMzcWxseTVZcE1URlI5ZXJWVTBaR2h1clhyNis0dURpMWE5Zk83WHY3OXUxckxsd0xDZ29xYytxREpLV21waW81T2RrOHJsNjl1b1lNR1dMTzMxMjFhcFg4L2YzVnJsMDc3ZCsvMzd5dVJvMGF1bkRoZ2dZT0hPajJ1ZTNidDNjNWZ2WFZWODErQVFCZ1JZUmdsR25EaGczS3lja3hqeXU2YUswMElTRWhhdDY4dWVyV3JTdEpldXV0dC9UYmI3OHBKaVpHQlFVRlNreE12T2JuVlVUeEVkcms1R1N6b2tTbFNwWE04NjFidDliNjlldFZwMDRkbCt2UG56K3Y2dFdyeTkvZlg5bloyY3JPenBZa3RXM2JWbjUrZmlvb0tMZ2hXeEhQblR0WGhtR29vS0JBVHFmVFpSNjFKQTBaTWtTTkd6Zlc4ODgvNzlMZXVYTm44ODltd0lBQnFsZXZYcW52S0dzUklRQUFWa0VJUnBtV0wxK3VJMGVPbU1mRlE3QmhHR1k1cm9ydzhQQXdBL0M2ZGV1MGVmTm1SVVpHNnJISEh0UG5uMy91TXNlMUlrcXJ4RkJXbnh3T2grTGk0dFNrU1JNZFBueTR4UGs2ZGVyb3lwVXJ5c2pJVUZwYW1wS1RrM1h3NEVGSlVtQmdvSVlQSDY1YXRXb3BJU0ZCbjM3NnFSSVNFdVRqNDZQQXdFQUZCQVNvVWFOR3V1MjIyOVNnUVFNMWFkS2szTTl3K1BEaGNrdWwxYTFiVnc4OTlKQUNBZ0pVdjM1OVBmYllZK3JYcjU5ZWV1a2xkZW5TUlZXclZ0V1pNMmNrU1YyN2RqV25uN2hEQ0FZQWdCQ01jcXhhdFVxU3RHalJJc1hIeDB0eVhXUldWTlBYM2NLem4zNzZ5YVc5VjY5ZVpwM2hqSXdNdmYzMjI1S2txS2dvU1ZMSGpoMjFaczBhdC8ySWlvclM2ZE9uU3oxZnhPbDBTaW81OG51MXhZc1hLeXNyUy9IeDhTVkdWS09qbzdWMzcxNmRQSGxTaG1ISXk4dExMVnUyMU9qUm8xV25UaDFsWldVcEpDUkVOV3ZXVkljT0haU1RrNk9rcENTbHBxWXFQVDFkdTNmdk5wODFjZUxFRWlINCtQSGppb3VMMDg2ZE8vWEpKNTlJa3BLU2twU1VsRlRtNTJyZnZyMGVlcWl3Wkt5UGo0ODVOY1hmMzE5MzNubW5KSmtoK05TcFV5eDhBd0NnSElSZ1hETjNpOHpjdGUzZXZkc2xGSWFGaGNuTHkwdUhEaDNTcUZHamxKZVhKMGxtTVBiMTlaV3ZyNi9iZHhZdDRtclVxRkdaZmN2UHozZTV2cmpNekV5OS8vNzc2dDI3dDB0VmlpS0JnWUc2ZlBteXdzTENGQmdZcUpZdFc1cFRFcFlzV2FMNCtIajE3OS9mdkw1bXpab0tDd3N6cTBiODhzc3ZPbkxraUxLenN4VVdGcVpMbHk1cDU4NmRaaW16cjcvK1dyNit2bXJidHEzNWpNR0RCNnRqeDQ0YU1HQ0ExcTVkcTRZTkc1cm5MbDI2cEM1ZHVpZ2dJRUNTZFBMa1NlWGs1T2pQUC8rVVZCaDQ5KzNiSjBubTl6bCsvUGd5dnlNQUFFQUl4blc0ZWdwQ3o1NDlWYTllUGIzLy92c3Uxd1FGQmJuZE1TNHRMVTFqeG95UnpXWlRVRkRRTlcwc1VSRy8vLzY3Zkh4OFN1eHNKeFhXTWg0M2Jwd2FObXlvVWFOR3ViMC9QRHhjRHovOHNMNzk5bHVkT25WS3AwNmRNcy90MnJWTG5wNmVaVzZ6N08zdHJSNDllcGpIc2JHeFdyOSt2VmtIT1R3OFhLKy8vcm84UFQxZDdtdldySm44L2YyMWRldFdsOFZ0bXpkdlZrRkJnVm1DYnY3OCtkcThlYk41ZnVuU3BWcTZkS2trbWRzalQ1dzRzY3ovTEF3ZVBMalVjd0FBV0FVaEdOZXRhTVF6TkRTMHd2ZWtwS1RJWnJOcDRjS0Zabmk3a1g3KytXY3pjRjR0THk5UFk4YU1VVTVPanViTW1TTnZiMjl6NUxTNGd3Y1BhdHEwYWFXK282eHpEUnMyZEFuQlhidDJWZmZ1M2RXbVRSdTFhZE5HdFd2WExoR0FwY0xSOE1jZmYxeXJWNi9XTTg4OEkwOVBUemtjRHExWXNVS3RXclhTdmZmZUs2bXdxc1BJa1NObHQ5djE5Tk5QYStUSWtXWkEvdm5ubnlVVmxsTXJhMDR3QUFBZ0JPTnZXTFpzbWFUQ29GZFJmZnYyVlhoNHVPclhyMy9EK3VIbDVhVnExYXBKS2x4a1ZyOStmZVhsNWFsYXRXcTY1NTU3NUhBNE5HYk1HR1ZtWnVydHQ5ODJBMlZwUWtKQ1NveFFuejkvWGoxNzlsUmtaS1E1aDdtNFBuMzZsSmlMR3h3Y1hPSFAwYWRQSDMzeXlTZGF2bnk1QmcwYXBHWExsdW5reVpNdWl3WDkvZjNsNysrdjNOeGNTWVhUTVlxK3k2TGQrVkpUVTgyZDdnQUFnSHVFWUZ5WHJWdTNhdE9tVFFvT0RsYlRwazByZkYvdDJyVnZlRitLNXVSZXZIaFI2ZW5wc3Rsc2lvaUkwTUtGQzdWczJUSkZSVVZwOSs3ZEdqZHVuRHAzN254ZDcxaXlaSW1jVHFjZWYvenhVcSs1ZVBGaWhhcEJsS1pCZ3dicTM3Ky9GaTFhSktsd01XSjRlTGlDZ29LdTZUbno1czI3N2o0QUFHQVZoR0JVU0ZIbEFjTXd0SG56WmsyWk1rWFZxMWZYaEFrVGJuTFAvckpnd1FMbDVlVnAvUGp4bWpObmpvWU9IYXBGaXhZcE1EQlEzYnAxVTY5ZXZhN3J1UnMzYmxSQ1FvS2VlT0lKYzRGYWNZWmg2TUtGQy9MMzkvODdIMEhEaGczVE45OThvM256NWlrZ0lFQ3Z2ZlphdWZjNG5VNXQyTERCbkFjY0h4OXY3akRuVGtWckt3TUFjQ3NydVhvSXVJcGhHSXFPanRiR2pSdmw0ZUdocVZPbnFrbVRKbXJXckpubXo1OS9RNmMxbE5XSHk1Y3ZsMW43ZDlXcVZWcTllclY2OU9paHNMQXd2ZmZlZXpwNzlxeUdEUnVteU1oSXR3RzRhQk9RMHNxcEdZYWhKVXVXYU9yVXFXcmV2SG1KUlg1WHk4cktrbUVZWlc1U1VSN0RNTFI4K1hKbFpXWEowOU5UV1ZsWldycDBxZHU1eXdVRkJaS2tmZnYyS1RJeVVsT25UdFVmZi93aHFiQ0VtcCtmWDZrL0FBQ0FrV0NVWTl5NGNVcE1UTlNnUVlNVUVCQ2dTWk1tS1RVMVZaMDZkVkphV3BvT0hqeW9LbFdxbUQrVksxZVd3K0hRZi83ekgrWG41MnYxNnRYS3o4OVhYbDZlbm5ycUtYUHVibm1pbzZPVm01c3JtODJtRXlkTzZNS0ZDN3I5OXR0TFhKZVhsNmU0dURoOS9QSEhhdEdpaGQ1NDR3MUpVb3NXTFRSejVreU5IajFhc2JHeG1qeDVzZ3pEMFBUcDArWGo0eU5QVDA5eng3amlsUlFNdzFCaVlxSVdMbHlvSTBlTzZORkhIOVdNR1ROVXRXcFZTWVUxanMrZVBTcy9Qei81K3ZycXlwVXJXcng0c1NTWnRYeXY3cC8wMTZLMTBnTDMwYU5IRlIwZHJZeU1EUFhvMFVOang0N1ZPKys4by9qNGVHM2F0RWtEQnc1VWFHaW9mSHg4SkVuYnQyK1hWTGpoU0VCQWdPYk9uV3YyejkxM1ZGVG03Y0NCQTJYMkF3QUFxeUFFbzB3MWF0UlFSRVNFUm93WUlVbTYrKzY3OWVHSEh5b2xKVVdmZmZhWldhKzJQUFhxMVhNcC9WV2VYMy85MVdVRGlUcDE2dWpWVjE4dGNkMlZLMWUwWThjT1BmTElJNW8xYTVaTEVHelhycDNtelp1blZxMWFTU3Fzd0pDV2xxYmp4NDlMa213Mm01NTY2aW1YeFd2cDZlbWFNR0dDc3JPelZiZHVYVTJlUE5tc0FWemt3SUVEaW9tSmNXbXJWS21Tbm4zMldiVnAwOGFsUFRrNTJXVUUyZDM4NlI5KytFRWZmUENCdkwyOVhkNDNmZnAwaFlTRWFQYnMyWm8rZmJxeXM3TTFiTmd3OC92dzh2TFNzR0hEOU13eno2aHk1Y3BtdmVEaVJvd1lvZlQwZEhsNWVjbHV0MHNxdjk0eUFBQzN1b3J2ZC9zUDlNQUREemlsMHJmT3hkOTM2ZElsK2ZuNWxUa1ZJVDgvWHc2SFF3NkhRNFpobU8xWDMrUHA2V21PWWhiWnYzKy96cHc1b3k1ZHVyaDk3dFhQY2xmM3Q4ajU4K2RWdTNidE1xOHAvbHluMCtsMk5MU2dvRUJ2dmZXV1dyVnFwVzdkdXJrdFozYjU4bVVkTzNaTWVYbDVjamdjOHZUMFZPUEdqZDNPQjg3T3p0YktsU3ZsNGVHaFpzMmFxWHYzN2k3blEwTkQxYTlmUCtYbTVxcFhyMTdtbHRKWHM5dnQrdUtMTHhRV0Z1YnlHYytkTytjeS9lTFFvVU42L2ZYWEZSTVQ0ekozZWNXS0ZVcE9UcGJENFpDSGg0ZUNnNFAxM0hQUFZlaTd3dlVyV3RDNGQrL2VmL1h2V1FDNFZmMnJmemtUZ2dIOFV4R0NBZUNmallWeEFBQUFzQnhDTUFBQUFDeUhFQXdBQUFETElRUURBQURBY2dqQkFBQUFzQnhDTUFBQUFDeUhFQXdBQUFETElRUURBQURBY2dqQkFBQUFzQnhDTUFBQUFDeUhFQXdBQUFETElRUURBQURBY2dqQkFBQUFzQnhDTUFBQUFDeUhFQXdBQUFETElRUURBQURBY2dqQkFBQUFzQnhDTUFBQUFDeUhFQXdBQUFETElRUURBQURBY2dqQkFBQUFzQnhDTUFBQUFDeUhFQXdBQUFETElRUURBQURBY2dqQkFBQUFzQnhDTUFBQUFDeUhFQXdBQUFETElRUURBQURBY2dqQkFBQUFzQnhDTUFBQUFDeUhFQXdBQUFETElRUURBQURBY2dqQkFBQUFzQnhDTUFBQUFDeUhFQXdBQUFETElRUURBQURBY2dqQkFBQUFzQnhDTUFBQUFDeUhFQXdBQUFETElRUURBQURBY2dqQkFBQUFzQnhDTUFBQUFDeUhFQXdBQUFETElRUURBQURBY2dqQkFBQUFzQnhDTUFBQUFDeUhFQXdBQUFETElRUURBQURBY2dqQkFBQUFzQnhDTUFBQUFDeW55czN1d0kwUUZCUjBzN3NBQUFDQWY1Ri85VWl3MCtsTXZObDlBSURTT0ozT1hUZTdEd0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1g4TDNzcml3SGZKVUpiQUFBQUFFbEZUa1N1UW1DQyIsCiAgICJUeXBlIiA6ICJmbG93Igp9Cg=="/>
    </extobj>
  </extobjs>
</s:customData>
</file>

<file path=customXml/itemProps2.xml><?xml version="1.0" encoding="utf-8"?>
<ds:datastoreItem xmlns:ds="http://schemas.openxmlformats.org/officeDocument/2006/customXml" ds:itemID="s:customData">
  <ds:schemaRefs>
    <ds:schemaRef ds:uri="http://www.wps.cn/officeDocument/2013/wpsCustom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780</Words>
  <Application>WPS 演示</Application>
  <PresentationFormat>自定义</PresentationFormat>
  <Paragraphs>105</Paragraphs>
  <Slides>16</Slides>
  <Notes>40</Notes>
  <HiddenSlides>0</HiddenSlides>
  <MMClips>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DIN-BoldItalic</vt:lpstr>
      <vt:lpstr>Segoe Print</vt:lpstr>
      <vt:lpstr>黑体</vt:lpstr>
      <vt:lpstr>Calibri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熊猫办公PPT</dc:title>
  <dc:creator>熊猫办公</dc:creator>
  <cp:lastModifiedBy>苏起然</cp:lastModifiedBy>
  <cp:revision>22</cp:revision>
  <dcterms:created xsi:type="dcterms:W3CDTF">2016-01-14T08:47:00Z</dcterms:created>
  <dcterms:modified xsi:type="dcterms:W3CDTF">2020-06-22T01:32:45Z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